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1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71" r:id="rId9"/>
    <p:sldId id="262" r:id="rId10"/>
    <p:sldId id="266" r:id="rId11"/>
    <p:sldId id="263" r:id="rId12"/>
    <p:sldId id="265" r:id="rId13"/>
    <p:sldId id="274" r:id="rId14"/>
    <p:sldId id="275" r:id="rId15"/>
    <p:sldId id="267" r:id="rId16"/>
    <p:sldId id="272" r:id="rId17"/>
    <p:sldId id="268" r:id="rId18"/>
    <p:sldId id="269" r:id="rId19"/>
    <p:sldId id="273" r:id="rId20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43"/>
    <p:restoredTop sz="94771"/>
  </p:normalViewPr>
  <p:slideViewPr>
    <p:cSldViewPr snapToGrid="0" snapToObjects="1">
      <p:cViewPr varScale="1">
        <p:scale>
          <a:sx n="143" d="100"/>
          <a:sy n="143" d="100"/>
        </p:scale>
        <p:origin x="216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23C9C9-D58A-0A4D-AA07-EE544F0D9E39}" type="datetimeFigureOut">
              <a:rPr lang="es-ES_tradnl" smtClean="0"/>
              <a:t>26/7/17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61D94-59AA-E742-AFF4-D1D44A136F7E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30566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61D94-59AA-E742-AFF4-D1D44A136F7E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25109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“Organización Internacional de Normalización” (“</a:t>
            </a:r>
            <a:r>
              <a:rPr lang="es-ES_tradnl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International </a:t>
            </a:r>
            <a:r>
              <a:rPr lang="es-ES_tradnl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Organization</a:t>
            </a:r>
            <a:r>
              <a:rPr lang="es-ES_tradnl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es-ES_tradnl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Standardization</a:t>
            </a:r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</a:p>
          <a:p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Normas Internacionales en materia de productos, servicios, procesos, materiales y sistemas, tanto para la evaluación como la gestión y puesta en práctica de procedimientos.</a:t>
            </a:r>
          </a:p>
          <a:p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certificación es en consecuencia el medio que está dando la garantía de la conformidad del producto a normas y otros documentos normativos. La certificación se materializa en un certificado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61D94-59AA-E742-AFF4-D1D44A136F7E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17601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sigue o se ajusta a un sistema ; Que realiza un trabajo o una tarea ordenadamente, siguiendo un método o sistema</a:t>
            </a:r>
          </a:p>
          <a:p>
            <a:endParaRPr lang="es-ES_tradnl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(Hablar sobre problemas en el hotel y posible soluciones desde el punto de vista funcional y de procesos)b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61D94-59AA-E742-AFF4-D1D44A136F7E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12108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61D94-59AA-E742-AFF4-D1D44A136F7E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862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61D94-59AA-E742-AFF4-D1D44A136F7E}" type="slidenum">
              <a:rPr lang="es-ES_tradnl" smtClean="0"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6163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3754F68-1DC5-3F48-AD87-B0816895924B}" type="datetimeFigureOut">
              <a:rPr lang="es-ES_tradnl" smtClean="0"/>
              <a:t>26/7/17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B9432DB-D792-F44E-8972-D2AA65D14EEE}" type="slidenum">
              <a:rPr lang="es-ES_tradnl" smtClean="0"/>
              <a:t>‹Nr.›</a:t>
            </a:fld>
            <a:endParaRPr lang="es-ES_tradnl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54F68-1DC5-3F48-AD87-B0816895924B}" type="datetimeFigureOut">
              <a:rPr lang="es-ES_tradnl" smtClean="0"/>
              <a:t>26/7/17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432DB-D792-F44E-8972-D2AA65D14EEE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54F68-1DC5-3F48-AD87-B0816895924B}" type="datetimeFigureOut">
              <a:rPr lang="es-ES_tradnl" smtClean="0"/>
              <a:t>26/7/17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432DB-D792-F44E-8972-D2AA65D14EEE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54F68-1DC5-3F48-AD87-B0816895924B}" type="datetimeFigureOut">
              <a:rPr lang="es-ES_tradnl" smtClean="0"/>
              <a:t>26/7/17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432DB-D792-F44E-8972-D2AA65D14EEE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3754F68-1DC5-3F48-AD87-B0816895924B}" type="datetimeFigureOut">
              <a:rPr lang="es-ES_tradnl" smtClean="0"/>
              <a:t>26/7/17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B9432DB-D792-F44E-8972-D2AA65D14EEE}" type="slidenum">
              <a:rPr lang="es-ES_tradnl" smtClean="0"/>
              <a:t>‹Nr.›</a:t>
            </a:fld>
            <a:endParaRPr lang="es-ES_tradnl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54F68-1DC5-3F48-AD87-B0816895924B}" type="datetimeFigureOut">
              <a:rPr lang="es-ES_tradnl" smtClean="0"/>
              <a:t>26/7/17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432DB-D792-F44E-8972-D2AA65D14EEE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54F68-1DC5-3F48-AD87-B0816895924B}" type="datetimeFigureOut">
              <a:rPr lang="es-ES_tradnl" smtClean="0"/>
              <a:t>26/7/17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432DB-D792-F44E-8972-D2AA65D14EEE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54F68-1DC5-3F48-AD87-B0816895924B}" type="datetimeFigureOut">
              <a:rPr lang="es-ES_tradnl" smtClean="0"/>
              <a:t>26/7/17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432DB-D792-F44E-8972-D2AA65D14EEE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54F68-1DC5-3F48-AD87-B0816895924B}" type="datetimeFigureOut">
              <a:rPr lang="es-ES_tradnl" smtClean="0"/>
              <a:t>26/7/17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432DB-D792-F44E-8972-D2AA65D14EEE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23754F68-1DC5-3F48-AD87-B0816895924B}" type="datetimeFigureOut">
              <a:rPr lang="es-ES_tradnl" smtClean="0"/>
              <a:t>26/7/17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5B9432DB-D792-F44E-8972-D2AA65D14EEE}" type="slidenum">
              <a:rPr lang="es-ES_tradnl" smtClean="0"/>
              <a:t>‹Nr.›</a:t>
            </a:fld>
            <a:endParaRPr lang="es-ES_tradnl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23754F68-1DC5-3F48-AD87-B0816895924B}" type="datetimeFigureOut">
              <a:rPr lang="es-ES_tradnl" smtClean="0"/>
              <a:t>26/7/17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5B9432DB-D792-F44E-8972-D2AA65D14EEE}" type="slidenum">
              <a:rPr lang="es-ES_tradnl" smtClean="0"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3754F68-1DC5-3F48-AD87-B0816895924B}" type="datetimeFigureOut">
              <a:rPr lang="es-ES_tradnl" smtClean="0"/>
              <a:t>26/7/17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B9432DB-D792-F44E-8972-D2AA65D14EEE}" type="slidenum">
              <a:rPr lang="es-ES_tradnl" smtClean="0"/>
              <a:t>‹Nr.›</a:t>
            </a:fld>
            <a:endParaRPr lang="es-ES_tradnl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21701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tiff"/><Relationship Id="rId5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065" y="1098388"/>
            <a:ext cx="4149353" cy="407591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chemeClr val="tx2">
                    <a:alpha val="56000"/>
                  </a:schemeClr>
                </a:solidFill>
              </a:rPr>
              <a:t>SISTEMA INTEGRADO DE GESTIÓN</a:t>
            </a:r>
            <a:endParaRPr lang="es-ES_tradnl" dirty="0">
              <a:solidFill>
                <a:schemeClr val="tx2">
                  <a:alpha val="56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dirty="0" smtClean="0"/>
              <a:t>HOTEL ARENAL SPRINGS RESORT &amp; SPA</a:t>
            </a:r>
          </a:p>
          <a:p>
            <a:r>
              <a:rPr lang="es-ES_tradnl" dirty="0" smtClean="0"/>
              <a:t>CAPACITACIÓN PARA EQUIPO DE LIDERES</a:t>
            </a:r>
          </a:p>
        </p:txBody>
      </p:sp>
    </p:spTree>
    <p:extLst>
      <p:ext uri="{BB962C8B-B14F-4D97-AF65-F5344CB8AC3E}">
        <p14:creationId xmlns:p14="http://schemas.microsoft.com/office/powerpoint/2010/main" val="67553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992" y="2568168"/>
            <a:ext cx="3902582" cy="305516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>
            <a:normAutofit/>
          </a:bodyPr>
          <a:lstStyle/>
          <a:p>
            <a:r>
              <a:rPr lang="es-ES_tradnl" dirty="0"/>
              <a:t>Evaluación del desempeño</a:t>
            </a:r>
            <a:br>
              <a:rPr lang="es-ES_tradnl" dirty="0"/>
            </a:br>
            <a:r>
              <a:rPr lang="es-ES_tradnl" dirty="0"/>
              <a:t>(Indicadores)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51678" y="2286001"/>
            <a:ext cx="5984274" cy="3593591"/>
          </a:xfrm>
        </p:spPr>
        <p:txBody>
          <a:bodyPr>
            <a:normAutofit/>
          </a:bodyPr>
          <a:lstStyle/>
          <a:p>
            <a:r>
              <a:rPr lang="es-ES_tradnl" dirty="0">
                <a:solidFill>
                  <a:schemeClr val="tx1"/>
                </a:solidFill>
              </a:rPr>
              <a:t>Medición del rendimiento</a:t>
            </a:r>
          </a:p>
          <a:p>
            <a:r>
              <a:rPr lang="es-ES_tradnl" dirty="0">
                <a:solidFill>
                  <a:schemeClr val="tx1"/>
                </a:solidFill>
              </a:rPr>
              <a:t>Conocer los elementos más importantes de mis procesos</a:t>
            </a:r>
          </a:p>
          <a:p>
            <a:r>
              <a:rPr lang="es-ES_tradnl" dirty="0">
                <a:solidFill>
                  <a:schemeClr val="tx1"/>
                </a:solidFill>
              </a:rPr>
              <a:t>Evalúa:</a:t>
            </a:r>
          </a:p>
          <a:p>
            <a:pPr lvl="1"/>
            <a:r>
              <a:rPr lang="es-ES_tradnl" dirty="0" smtClean="0">
                <a:solidFill>
                  <a:schemeClr val="tx1"/>
                </a:solidFill>
              </a:rPr>
              <a:t>Eficiencia: recursos</a:t>
            </a:r>
            <a:endParaRPr lang="es-ES_tradnl" dirty="0">
              <a:solidFill>
                <a:schemeClr val="tx1"/>
              </a:solidFill>
            </a:endParaRPr>
          </a:p>
          <a:p>
            <a:pPr lvl="1"/>
            <a:r>
              <a:rPr lang="es-ES_tradnl" dirty="0" smtClean="0">
                <a:solidFill>
                  <a:schemeClr val="tx1"/>
                </a:solidFill>
              </a:rPr>
              <a:t>Eficacia: alcanzar objetivos</a:t>
            </a:r>
            <a:endParaRPr lang="es-ES_tradnl" dirty="0">
              <a:solidFill>
                <a:schemeClr val="tx1"/>
              </a:solidFill>
            </a:endParaRPr>
          </a:p>
          <a:p>
            <a:pPr lvl="2"/>
            <a:r>
              <a:rPr lang="es-ES_tradnl" dirty="0">
                <a:solidFill>
                  <a:schemeClr val="tx1"/>
                </a:solidFill>
              </a:rPr>
              <a:t>Relación causa-efecto</a:t>
            </a:r>
          </a:p>
        </p:txBody>
      </p:sp>
    </p:spTree>
    <p:extLst>
      <p:ext uri="{BB962C8B-B14F-4D97-AF65-F5344CB8AC3E}">
        <p14:creationId xmlns:p14="http://schemas.microsoft.com/office/powerpoint/2010/main" val="4153307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5952" y="2214283"/>
            <a:ext cx="4380485" cy="326346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>
            <a:normAutofit/>
          </a:bodyPr>
          <a:lstStyle/>
          <a:p>
            <a:r>
              <a:rPr lang="es-ES_tradnl" dirty="0"/>
              <a:t>Partes interesadas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51678" y="2286001"/>
            <a:ext cx="5984274" cy="3593591"/>
          </a:xfrm>
        </p:spPr>
        <p:txBody>
          <a:bodyPr>
            <a:normAutofit/>
          </a:bodyPr>
          <a:lstStyle/>
          <a:p>
            <a:r>
              <a:rPr lang="es-ES_tradnl">
                <a:solidFill>
                  <a:schemeClr val="tx1"/>
                </a:solidFill>
              </a:rPr>
              <a:t>Persona u organización que puede afectar, verse afectada o percibirse como afectada por una decisión o actividad.</a:t>
            </a:r>
          </a:p>
          <a:p>
            <a:r>
              <a:rPr lang="es-ES_tradnl">
                <a:solidFill>
                  <a:schemeClr val="tx1"/>
                </a:solidFill>
              </a:rPr>
              <a:t>Identificar</a:t>
            </a:r>
          </a:p>
          <a:p>
            <a:pPr lvl="1"/>
            <a:r>
              <a:rPr lang="es-ES_tradnl">
                <a:solidFill>
                  <a:schemeClr val="tx1"/>
                </a:solidFill>
              </a:rPr>
              <a:t>Necesidades y expectativas </a:t>
            </a:r>
          </a:p>
          <a:p>
            <a:pPr lvl="1"/>
            <a:r>
              <a:rPr lang="es-ES_tradnl">
                <a:solidFill>
                  <a:schemeClr val="tx1"/>
                </a:solidFill>
              </a:rPr>
              <a:t>Requisitos que influyen en la capacidad de la organización</a:t>
            </a:r>
          </a:p>
          <a:p>
            <a:pPr lvl="1"/>
            <a:r>
              <a:rPr lang="es-ES_tradnl">
                <a:solidFill>
                  <a:schemeClr val="tx1"/>
                </a:solidFill>
              </a:rPr>
              <a:t>Satisfacer los requisito del cliente, los legales y reglamentarios aplicables.</a:t>
            </a:r>
          </a:p>
          <a:p>
            <a:endParaRPr lang="es-ES_trad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0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Gestión del riesgo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51678" y="1398494"/>
            <a:ext cx="6587324" cy="3593591"/>
          </a:xfrm>
        </p:spPr>
        <p:txBody>
          <a:bodyPr/>
          <a:lstStyle/>
          <a:p>
            <a:r>
              <a:rPr lang="es-ES_tradnl" dirty="0" smtClean="0"/>
              <a:t>Efecto de la incertidumbre sobre un resultado esperado</a:t>
            </a:r>
          </a:p>
          <a:p>
            <a:r>
              <a:rPr lang="es-ES_tradnl" dirty="0" smtClean="0"/>
              <a:t>Actividades coordinadas para dirigir y controlar una organización con respecto al riesgo</a:t>
            </a:r>
          </a:p>
          <a:p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7451" y="1488141"/>
            <a:ext cx="3109160" cy="4267200"/>
          </a:xfrm>
          <a:prstGeom prst="rect">
            <a:avLst/>
          </a:prstGeom>
        </p:spPr>
      </p:pic>
      <p:pic>
        <p:nvPicPr>
          <p:cNvPr id="5" name="-Pensamiento_Basado_en_el_Riesg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1678" y="2563906"/>
            <a:ext cx="6996080" cy="393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76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747168"/>
          </a:xfrm>
        </p:spPr>
        <p:txBody>
          <a:bodyPr>
            <a:normAutofit fontScale="90000"/>
          </a:bodyPr>
          <a:lstStyle/>
          <a:p>
            <a:r>
              <a:rPr lang="es-ES_tradnl" smtClean="0"/>
              <a:t>MATRIZ DE RIESGO</a:t>
            </a:r>
            <a:endParaRPr lang="es-ES_tradnl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0192134"/>
              </p:ext>
            </p:extLst>
          </p:nvPr>
        </p:nvGraphicFramePr>
        <p:xfrm>
          <a:off x="959223" y="1129553"/>
          <a:ext cx="10614213" cy="871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9093"/>
                <a:gridCol w="1048856"/>
                <a:gridCol w="1474552"/>
                <a:gridCol w="850112"/>
                <a:gridCol w="1284784"/>
                <a:gridCol w="1156563"/>
                <a:gridCol w="1091168"/>
                <a:gridCol w="1423263"/>
                <a:gridCol w="1375822"/>
              </a:tblGrid>
              <a:tr h="1538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Riesgo</a:t>
                      </a:r>
                      <a:endParaRPr lang="es-ES_tradnl" sz="3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impacto</a:t>
                      </a:r>
                      <a:endParaRPr lang="es-ES_tradnl" sz="3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probabilidad</a:t>
                      </a:r>
                      <a:endParaRPr lang="es-ES_tradnl" sz="3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riesgo</a:t>
                      </a:r>
                      <a:endParaRPr lang="es-ES_tradnl" sz="3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Valoración del riesgo</a:t>
                      </a:r>
                      <a:endParaRPr lang="es-ES_tradnl" sz="3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Opciones de manejo</a:t>
                      </a:r>
                      <a:endParaRPr lang="es-ES_tradnl" sz="3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acciones</a:t>
                      </a:r>
                      <a:endParaRPr lang="es-ES_tradnl" sz="3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cronograma</a:t>
                      </a:r>
                      <a:endParaRPr lang="es-ES_tradnl" sz="3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Indicadores</a:t>
                      </a:r>
                      <a:endParaRPr lang="es-ES_tradnl" sz="3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</a:tr>
              <a:tr h="3840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_tradnl" sz="1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_tradnl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_tradnl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_tradnl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_tradnl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_tradnl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_tradnl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_tradnl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_tradnl" sz="1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3003176" y="2496507"/>
            <a:ext cx="6096000" cy="3797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charset="2"/>
              <a:buChar char=""/>
            </a:pPr>
            <a:r>
              <a:rPr lang="es-ES" sz="1000" b="1" dirty="0">
                <a:latin typeface="Arial" charset="0"/>
                <a:ea typeface="Calibri" charset="0"/>
                <a:cs typeface="Times New Roman" charset="0"/>
              </a:rPr>
              <a:t>Riesgo:</a:t>
            </a:r>
            <a:r>
              <a:rPr lang="es-ES" sz="1000" dirty="0">
                <a:latin typeface="Arial" charset="0"/>
                <a:ea typeface="Calibri" charset="0"/>
                <a:cs typeface="Times New Roman" charset="0"/>
              </a:rPr>
              <a:t> posibilidad de ocurrencia de un evento que pueda entorpecer el normal desarrollo de las funciones de la entidad y le impidan el logro de sus objetivos.</a:t>
            </a:r>
            <a:endParaRPr lang="es-ES_tradnl" sz="1000" dirty="0">
              <a:latin typeface="Calibri" charset="0"/>
              <a:ea typeface="Calibri" charset="0"/>
              <a:cs typeface="Times New Roman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charset="2"/>
              <a:buChar char=""/>
            </a:pPr>
            <a:r>
              <a:rPr lang="es-ES" sz="1000" b="1" dirty="0">
                <a:latin typeface="Arial" charset="0"/>
                <a:ea typeface="Calibri" charset="0"/>
                <a:cs typeface="Times New Roman" charset="0"/>
              </a:rPr>
              <a:t>Impacto:</a:t>
            </a:r>
            <a:r>
              <a:rPr lang="es-ES" sz="1000" dirty="0">
                <a:latin typeface="Arial" charset="0"/>
                <a:ea typeface="Calibri" charset="0"/>
                <a:cs typeface="Times New Roman" charset="0"/>
              </a:rPr>
              <a:t> consecuencias que puede ocasionar a la organización la materialización del riesgo. </a:t>
            </a:r>
            <a:endParaRPr lang="es-ES_tradnl" sz="1000" dirty="0">
              <a:latin typeface="Calibri" charset="0"/>
              <a:ea typeface="Calibri" charset="0"/>
              <a:cs typeface="Times New Roman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charset="2"/>
              <a:buChar char=""/>
            </a:pPr>
            <a:r>
              <a:rPr lang="es-ES" sz="1000" b="1" dirty="0">
                <a:latin typeface="Arial" charset="0"/>
                <a:ea typeface="Calibri" charset="0"/>
                <a:cs typeface="Times New Roman" charset="0"/>
              </a:rPr>
              <a:t>Probabilidad:</a:t>
            </a:r>
            <a:r>
              <a:rPr lang="es-ES" sz="1000" dirty="0">
                <a:latin typeface="Arial" charset="0"/>
                <a:ea typeface="Calibri" charset="0"/>
                <a:cs typeface="Times New Roman" charset="0"/>
              </a:rPr>
              <a:t> entendida como la posibilidad de ocurrencia del riesgo; ésta puede ser medida con criterios de Frecuencia, si se ha materializado (por ejemplo: No. de veces en un tiempo determinado), o de Factibilidad teniendo en cuenta la presencia de factores internos y externos que pueden propiciar el riesgo, aunque éste no se haya materializado. Evaluación del </a:t>
            </a:r>
            <a:endParaRPr lang="es-ES_tradnl" sz="1000" dirty="0">
              <a:latin typeface="Calibri" charset="0"/>
              <a:ea typeface="Calibri" charset="0"/>
              <a:cs typeface="Times New Roman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charset="2"/>
              <a:buChar char=""/>
            </a:pPr>
            <a:r>
              <a:rPr lang="es-ES" sz="1000" b="1" dirty="0">
                <a:latin typeface="Arial" charset="0"/>
                <a:ea typeface="Calibri" charset="0"/>
                <a:cs typeface="Times New Roman" charset="0"/>
              </a:rPr>
              <a:t>Riesgo:</a:t>
            </a:r>
            <a:r>
              <a:rPr lang="es-ES" sz="1000" dirty="0">
                <a:latin typeface="Arial" charset="0"/>
                <a:ea typeface="Calibri" charset="0"/>
                <a:cs typeface="Times New Roman" charset="0"/>
              </a:rPr>
              <a:t> Resultado obtenido en la matriz de calificación, evaluación y respuesta a los riesgos. Controles existentes: especificar cuál es el control que la entidad tiene implementado para combatir, minimizar o prevenir el riesgo.</a:t>
            </a:r>
            <a:endParaRPr lang="es-ES_tradnl" sz="1000" dirty="0">
              <a:latin typeface="Calibri" charset="0"/>
              <a:ea typeface="Calibri" charset="0"/>
              <a:cs typeface="Times New Roman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charset="2"/>
              <a:buChar char=""/>
            </a:pPr>
            <a:r>
              <a:rPr lang="es-ES" sz="1000" b="1" dirty="0">
                <a:latin typeface="Arial" charset="0"/>
                <a:ea typeface="Calibri" charset="0"/>
                <a:cs typeface="Times New Roman" charset="0"/>
              </a:rPr>
              <a:t>Valoración del Riesgo</a:t>
            </a:r>
            <a:r>
              <a:rPr lang="es-ES" sz="1000" dirty="0">
                <a:latin typeface="Arial" charset="0"/>
                <a:ea typeface="Calibri" charset="0"/>
                <a:cs typeface="Times New Roman" charset="0"/>
              </a:rPr>
              <a:t>: es el resultado de determinar la vulnerabilidad de la entidad al riesgo, luego de confrontar la evaluación del riesgo con los controles existentes. </a:t>
            </a:r>
            <a:endParaRPr lang="es-ES_tradnl" sz="1000" dirty="0">
              <a:latin typeface="Calibri" charset="0"/>
              <a:ea typeface="Calibri" charset="0"/>
              <a:cs typeface="Times New Roman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charset="2"/>
              <a:buChar char=""/>
            </a:pPr>
            <a:r>
              <a:rPr lang="es-ES" sz="1000" b="1" dirty="0">
                <a:latin typeface="Arial" charset="0"/>
                <a:ea typeface="Calibri" charset="0"/>
                <a:cs typeface="Times New Roman" charset="0"/>
              </a:rPr>
              <a:t>Opciones de Manejo:</a:t>
            </a:r>
            <a:r>
              <a:rPr lang="es-ES" sz="1000" dirty="0">
                <a:latin typeface="Arial" charset="0"/>
                <a:ea typeface="Calibri" charset="0"/>
                <a:cs typeface="Times New Roman" charset="0"/>
              </a:rPr>
              <a:t> opciones de respuesta ante los riesgos tendientes a evitar, reducir, dispersar o transferir el riesgo; o asumir el riesgo residual </a:t>
            </a:r>
            <a:endParaRPr lang="es-ES_tradnl" sz="1000" dirty="0">
              <a:latin typeface="Calibri" charset="0"/>
              <a:ea typeface="Calibri" charset="0"/>
              <a:cs typeface="Times New Roman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charset="2"/>
              <a:buChar char=""/>
            </a:pPr>
            <a:r>
              <a:rPr lang="es-ES" sz="1000" b="1" dirty="0">
                <a:latin typeface="Arial" charset="0"/>
                <a:ea typeface="Calibri" charset="0"/>
                <a:cs typeface="Times New Roman" charset="0"/>
              </a:rPr>
              <a:t>Acciones:</a:t>
            </a:r>
            <a:r>
              <a:rPr lang="es-ES" sz="1000" dirty="0">
                <a:latin typeface="Arial" charset="0"/>
                <a:ea typeface="Calibri" charset="0"/>
                <a:cs typeface="Times New Roman" charset="0"/>
              </a:rPr>
              <a:t> es la aplicación concreta de las opciones de manejo del riesgo que entrarán a prevenir o a reducir el riesgo y harán parte del plan de manejo del riesgo. </a:t>
            </a:r>
            <a:endParaRPr lang="es-ES_tradnl" sz="1000" dirty="0">
              <a:latin typeface="Calibri" charset="0"/>
              <a:ea typeface="Calibri" charset="0"/>
              <a:cs typeface="Times New Roman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charset="2"/>
              <a:buChar char=""/>
            </a:pPr>
            <a:r>
              <a:rPr lang="es-ES" sz="1000" dirty="0">
                <a:latin typeface="Arial" charset="0"/>
                <a:ea typeface="Calibri" charset="0"/>
                <a:cs typeface="Times New Roman" charset="0"/>
              </a:rPr>
              <a:t>Responsables: son las dependencias o áreas encargadas de adelantar las acciones propuestas. </a:t>
            </a:r>
            <a:endParaRPr lang="es-ES_tradnl" sz="1000" dirty="0">
              <a:latin typeface="Calibri" charset="0"/>
              <a:ea typeface="Calibri" charset="0"/>
              <a:cs typeface="Times New Roman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charset="2"/>
              <a:buChar char=""/>
            </a:pPr>
            <a:r>
              <a:rPr lang="es-ES" sz="1000" b="1" dirty="0">
                <a:latin typeface="Arial" charset="0"/>
                <a:ea typeface="Calibri" charset="0"/>
                <a:cs typeface="Times New Roman" charset="0"/>
              </a:rPr>
              <a:t>Cronograma:</a:t>
            </a:r>
            <a:r>
              <a:rPr lang="es-ES" sz="1000" dirty="0">
                <a:latin typeface="Arial" charset="0"/>
                <a:ea typeface="Calibri" charset="0"/>
                <a:cs typeface="Times New Roman" charset="0"/>
              </a:rPr>
              <a:t> son las fechas establecidas para implementar las acciones por parte del grupo de trabajo.</a:t>
            </a:r>
            <a:endParaRPr lang="es-ES_tradnl" sz="1000" dirty="0">
              <a:latin typeface="Calibri" charset="0"/>
              <a:ea typeface="Calibri" charset="0"/>
              <a:cs typeface="Times New Roman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charset="2"/>
              <a:buChar char=""/>
            </a:pPr>
            <a:r>
              <a:rPr lang="es-ES" sz="1000" b="1" dirty="0">
                <a:latin typeface="Arial" charset="0"/>
                <a:ea typeface="Calibri" charset="0"/>
                <a:cs typeface="Times New Roman" charset="0"/>
              </a:rPr>
              <a:t>Indicadores:</a:t>
            </a:r>
            <a:r>
              <a:rPr lang="es-ES" sz="1000" dirty="0">
                <a:latin typeface="Arial" charset="0"/>
                <a:ea typeface="Calibri" charset="0"/>
                <a:cs typeface="Times New Roman" charset="0"/>
              </a:rPr>
              <a:t> se consignan los indicadores diseñados para evaluar el desarrollo de las acciones implementadas.</a:t>
            </a:r>
            <a:endParaRPr lang="es-ES_tradnl" sz="1000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158753" y="1676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_tradnl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486400" y="33655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5959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3"/>
          <a:stretch>
            <a:fillRect/>
          </a:stretch>
        </p:blipFill>
        <p:spPr bwMode="auto">
          <a:xfrm>
            <a:off x="6040718" y="1954307"/>
            <a:ext cx="5740400" cy="303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1"/>
          <a:stretch>
            <a:fillRect/>
          </a:stretch>
        </p:blipFill>
        <p:spPr bwMode="auto">
          <a:xfrm>
            <a:off x="469713" y="1970640"/>
            <a:ext cx="5473886" cy="301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51012" y="1633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_tradnl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7"/>
          <a:stretch>
            <a:fillRect/>
          </a:stretch>
        </p:blipFill>
        <p:spPr bwMode="auto">
          <a:xfrm>
            <a:off x="1030941" y="5731189"/>
            <a:ext cx="5740400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234518" y="519953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_tradnl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9"/>
          <a:stretch>
            <a:fillRect/>
          </a:stretch>
        </p:blipFill>
        <p:spPr bwMode="auto">
          <a:xfrm>
            <a:off x="7234518" y="5656730"/>
            <a:ext cx="45466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8581814"/>
              </p:ext>
            </p:extLst>
          </p:nvPr>
        </p:nvGraphicFramePr>
        <p:xfrm>
          <a:off x="636493" y="579698"/>
          <a:ext cx="10614213" cy="871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9093"/>
                <a:gridCol w="1048856"/>
                <a:gridCol w="1474552"/>
                <a:gridCol w="850112"/>
                <a:gridCol w="1284784"/>
                <a:gridCol w="1156563"/>
                <a:gridCol w="1091168"/>
                <a:gridCol w="1423263"/>
                <a:gridCol w="1375822"/>
              </a:tblGrid>
              <a:tr h="1538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Riesgo</a:t>
                      </a:r>
                      <a:endParaRPr lang="es-ES_tradnl" sz="3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impacto</a:t>
                      </a:r>
                      <a:endParaRPr lang="es-ES_tradnl" sz="3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probabilidad</a:t>
                      </a:r>
                      <a:endParaRPr lang="es-ES_tradnl" sz="3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riesgo</a:t>
                      </a:r>
                      <a:endParaRPr lang="es-ES_tradnl" sz="3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Valoración del riesgo</a:t>
                      </a:r>
                      <a:endParaRPr lang="es-ES_tradnl" sz="3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Opciones de manejo</a:t>
                      </a:r>
                      <a:endParaRPr lang="es-ES_tradnl" sz="3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acciones</a:t>
                      </a:r>
                      <a:endParaRPr lang="es-ES_tradnl" sz="3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cronograma</a:t>
                      </a:r>
                      <a:endParaRPr lang="es-ES_tradnl" sz="3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Indicadores</a:t>
                      </a:r>
                      <a:endParaRPr lang="es-ES_tradnl" sz="3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</a:tr>
              <a:tr h="3840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_tradnl" sz="1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_tradnl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_tradnl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_tradnl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_tradnl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_tradnl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_tradnl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_tradnl" sz="12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_tradnl" sz="1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2232212" y="1557599"/>
            <a:ext cx="114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mtClean="0"/>
              <a:t>IMPACTO</a:t>
            </a:r>
            <a:endParaRPr lang="es-ES_tradnl"/>
          </a:p>
        </p:txBody>
      </p:sp>
      <p:sp>
        <p:nvSpPr>
          <p:cNvPr id="12" name="CuadroTexto 11"/>
          <p:cNvSpPr txBox="1"/>
          <p:nvPr/>
        </p:nvSpPr>
        <p:spPr>
          <a:xfrm>
            <a:off x="8139954" y="1557599"/>
            <a:ext cx="1752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PROBABILIDAD</a:t>
            </a:r>
            <a:endParaRPr lang="es-ES_tradnl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904566" y="5324147"/>
            <a:ext cx="1988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NIVEL DE RIESGO</a:t>
            </a:r>
            <a:endParaRPr lang="es-ES_tradnl" dirty="0"/>
          </a:p>
        </p:txBody>
      </p:sp>
      <p:sp>
        <p:nvSpPr>
          <p:cNvPr id="14" name="CuadroTexto 13"/>
          <p:cNvSpPr txBox="1"/>
          <p:nvPr/>
        </p:nvSpPr>
        <p:spPr>
          <a:xfrm>
            <a:off x="8030724" y="5307814"/>
            <a:ext cx="3153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mtClean="0"/>
              <a:t>ACEPTABILIDAD DEL RIESGO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9430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Información documentada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51678" y="2286002"/>
            <a:ext cx="10178322" cy="1243412"/>
          </a:xfrm>
        </p:spPr>
        <p:txBody>
          <a:bodyPr/>
          <a:lstStyle/>
          <a:p>
            <a:r>
              <a:rPr lang="es-ES_tradnl" dirty="0" smtClean="0"/>
              <a:t>Sistema de gestión documentado y no un sistema de documentos</a:t>
            </a:r>
          </a:p>
          <a:p>
            <a:r>
              <a:rPr lang="es-ES_tradnl" dirty="0" smtClean="0"/>
              <a:t>Información que la organización tiene que controlar y mantener, y el medio en que está contenida.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251678" y="3940899"/>
            <a:ext cx="44740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s-ES_tradnl" dirty="0"/>
              <a:t>Documentación controlada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dirty="0"/>
              <a:t>Documentación NO controlada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dirty="0"/>
              <a:t>Documento obsoleto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dirty="0"/>
              <a:t>Documento externo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dirty="0"/>
              <a:t>Documento interno</a:t>
            </a:r>
            <a:endParaRPr lang="es-ES_tradnl" dirty="0"/>
          </a:p>
        </p:txBody>
      </p:sp>
      <p:sp>
        <p:nvSpPr>
          <p:cNvPr id="5" name="Rectángulo 4"/>
          <p:cNvSpPr/>
          <p:nvPr/>
        </p:nvSpPr>
        <p:spPr>
          <a:xfrm>
            <a:off x="5386418" y="3940899"/>
            <a:ext cx="44740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s-ES_tradnl" dirty="0" smtClean="0"/>
              <a:t>Plan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dirty="0" smtClean="0"/>
              <a:t>Programa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dirty="0" smtClean="0"/>
              <a:t>Procedimiento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dirty="0" smtClean="0"/>
              <a:t>Instructivo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dirty="0" smtClean="0"/>
              <a:t>Registros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dirty="0" smtClean="0"/>
              <a:t>Lista maestra</a:t>
            </a:r>
            <a:endParaRPr lang="es-ES_tradnl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4864" y="3591962"/>
            <a:ext cx="2175201" cy="217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7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774062"/>
          </a:xfrm>
        </p:spPr>
        <p:txBody>
          <a:bodyPr>
            <a:normAutofit fontScale="90000"/>
          </a:bodyPr>
          <a:lstStyle/>
          <a:p>
            <a:r>
              <a:rPr lang="es-ES_tradnl" smtClean="0"/>
              <a:t>Formato de documentos</a:t>
            </a:r>
            <a:endParaRPr lang="es-ES_tradnl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2743252"/>
              </p:ext>
            </p:extLst>
          </p:nvPr>
        </p:nvGraphicFramePr>
        <p:xfrm>
          <a:off x="2027867" y="1304558"/>
          <a:ext cx="7922956" cy="12058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2533"/>
                <a:gridCol w="4835793"/>
                <a:gridCol w="1020311"/>
                <a:gridCol w="894319"/>
              </a:tblGrid>
              <a:tr h="264795">
                <a:tc rowSpan="4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endParaRPr lang="es-CR" sz="1100">
                        <a:effectLst/>
                        <a:highlight>
                          <a:srgbClr val="00FFFF"/>
                        </a:highlight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s-CR" sz="1100" dirty="0">
                          <a:effectLst/>
                        </a:rPr>
                        <a:t>TIPO DE COCUMENTO</a:t>
                      </a:r>
                      <a:endParaRPr lang="es-ES_tradnl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s-CR" sz="900">
                          <a:effectLst/>
                        </a:rPr>
                        <a:t> Código:</a:t>
                      </a:r>
                      <a:endParaRPr lang="es-ES_trad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s-CR" sz="900">
                          <a:effectLst/>
                        </a:rPr>
                        <a:t>XX-YY-##</a:t>
                      </a:r>
                      <a:endParaRPr lang="es-ES_trad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</a:tr>
              <a:tr h="264795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s-CR" sz="1100">
                          <a:effectLst/>
                        </a:rPr>
                        <a:t>NOMBRE DEL DOCUMENTO</a:t>
                      </a:r>
                      <a:endParaRPr lang="es-ES_trad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s-CR" sz="900">
                          <a:effectLst/>
                        </a:rPr>
                        <a:t>Fecha de elaboración:</a:t>
                      </a:r>
                      <a:endParaRPr lang="es-ES_trad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s-CR" sz="900" dirty="0">
                          <a:effectLst/>
                        </a:rPr>
                        <a:t>07/17</a:t>
                      </a:r>
                      <a:endParaRPr lang="es-ES_tradnl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</a:tr>
              <a:tr h="264795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s-CR" sz="900">
                          <a:effectLst/>
                        </a:rPr>
                        <a:t>Versión, Fecha:</a:t>
                      </a:r>
                      <a:endParaRPr lang="es-ES_trad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s-CR" sz="900">
                          <a:effectLst/>
                        </a:rPr>
                        <a:t>01-07-2017</a:t>
                      </a:r>
                      <a:endParaRPr lang="es-ES_trad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</a:tr>
              <a:tr h="264795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s-CR" sz="900">
                          <a:effectLst/>
                        </a:rPr>
                        <a:t> Página:</a:t>
                      </a:r>
                      <a:endParaRPr lang="es-ES_trad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s-CR" sz="900" dirty="0">
                          <a:effectLst/>
                        </a:rPr>
                        <a:t>X de Y</a:t>
                      </a:r>
                      <a:endParaRPr lang="es-ES_tradnl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519464"/>
              </p:ext>
            </p:extLst>
          </p:nvPr>
        </p:nvGraphicFramePr>
        <p:xfrm>
          <a:off x="2027867" y="1288955"/>
          <a:ext cx="1153614" cy="1170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r:id="rId3" imgW="2276793" imgH="2324424" progId="PBrush">
                  <p:embed/>
                </p:oleObj>
              </mc:Choice>
              <mc:Fallback>
                <p:oleObj r:id="rId3" imgW="2276793" imgH="2324424" progId="PBrus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7867" y="1288955"/>
                        <a:ext cx="1153614" cy="11708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752819"/>
              </p:ext>
            </p:extLst>
          </p:nvPr>
        </p:nvGraphicFramePr>
        <p:xfrm>
          <a:off x="3044526" y="5595756"/>
          <a:ext cx="5605780" cy="4054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8170"/>
                <a:gridCol w="1868805"/>
                <a:gridCol w="1868805"/>
              </a:tblGrid>
              <a:tr h="1974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s-CR" sz="1100">
                          <a:effectLst/>
                        </a:rPr>
                        <a:t>Elaborado</a:t>
                      </a:r>
                      <a:endParaRPr lang="es-ES_trad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s-CR" sz="1100">
                          <a:effectLst/>
                        </a:rPr>
                        <a:t>Revisado</a:t>
                      </a:r>
                      <a:endParaRPr lang="es-ES_trad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s-CR" sz="1100">
                          <a:effectLst/>
                        </a:rPr>
                        <a:t>Aprobado</a:t>
                      </a:r>
                      <a:endParaRPr lang="es-ES_trad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1797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s-CR" sz="1100">
                          <a:effectLst/>
                        </a:rPr>
                        <a:t> </a:t>
                      </a:r>
                      <a:endParaRPr lang="es-ES_trad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s-CR" sz="1100">
                          <a:effectLst/>
                        </a:rPr>
                        <a:t> </a:t>
                      </a:r>
                      <a:endParaRPr lang="es-ES_tradnl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s-CR" sz="1100" dirty="0">
                          <a:effectLst/>
                        </a:rPr>
                        <a:t> </a:t>
                      </a:r>
                      <a:endParaRPr lang="es-ES_tradnl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1893397" y="3476868"/>
            <a:ext cx="27127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Código</a:t>
            </a:r>
          </a:p>
          <a:p>
            <a:r>
              <a:rPr lang="es-ES_tradnl" dirty="0" smtClean="0"/>
              <a:t>XX = Sistema de Gestión</a:t>
            </a:r>
          </a:p>
          <a:p>
            <a:r>
              <a:rPr lang="es-ES_tradnl" dirty="0" smtClean="0"/>
              <a:t>YY= Tipo de Documento</a:t>
            </a:r>
          </a:p>
          <a:p>
            <a:r>
              <a:rPr lang="es-ES_tradnl" dirty="0" smtClean="0"/>
              <a:t>##= Consecutivo Numeral</a:t>
            </a:r>
            <a:endParaRPr lang="es-ES_tradnl" dirty="0"/>
          </a:p>
        </p:txBody>
      </p:sp>
      <p:sp>
        <p:nvSpPr>
          <p:cNvPr id="9" name="Llamada con línea 1 8"/>
          <p:cNvSpPr/>
          <p:nvPr/>
        </p:nvSpPr>
        <p:spPr>
          <a:xfrm>
            <a:off x="4718227" y="2723455"/>
            <a:ext cx="517161" cy="886423"/>
          </a:xfrm>
          <a:prstGeom prst="borderCallout1">
            <a:avLst>
              <a:gd name="adj1" fmla="val 18750"/>
              <a:gd name="adj2" fmla="val -8333"/>
              <a:gd name="adj3" fmla="val 102387"/>
              <a:gd name="adj4" fmla="val -1042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100" dirty="0" smtClean="0"/>
              <a:t>GA</a:t>
            </a:r>
          </a:p>
          <a:p>
            <a:pPr algn="ctr"/>
            <a:r>
              <a:rPr lang="es-ES_tradnl" sz="1100" dirty="0" smtClean="0"/>
              <a:t>CC</a:t>
            </a:r>
          </a:p>
          <a:p>
            <a:pPr algn="ctr"/>
            <a:r>
              <a:rPr lang="es-ES_tradnl" sz="1100" dirty="0" smtClean="0"/>
              <a:t>IA</a:t>
            </a:r>
          </a:p>
          <a:p>
            <a:pPr algn="ctr"/>
            <a:r>
              <a:rPr lang="es-ES_tradnl" sz="1100" dirty="0" smtClean="0"/>
              <a:t>RS</a:t>
            </a:r>
            <a:endParaRPr lang="es-ES_tradnl" sz="1100" dirty="0"/>
          </a:p>
        </p:txBody>
      </p:sp>
      <p:sp>
        <p:nvSpPr>
          <p:cNvPr id="10" name="Llamada con línea 1 9"/>
          <p:cNvSpPr/>
          <p:nvPr/>
        </p:nvSpPr>
        <p:spPr>
          <a:xfrm>
            <a:off x="5847416" y="3580085"/>
            <a:ext cx="517161" cy="886423"/>
          </a:xfrm>
          <a:prstGeom prst="borderCallout1">
            <a:avLst>
              <a:gd name="adj1" fmla="val 18750"/>
              <a:gd name="adj2" fmla="val -8333"/>
              <a:gd name="adj3" fmla="val 75081"/>
              <a:gd name="adj4" fmla="val -2740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100" dirty="0" smtClean="0"/>
              <a:t>PL</a:t>
            </a:r>
          </a:p>
          <a:p>
            <a:pPr algn="ctr"/>
            <a:r>
              <a:rPr lang="es-ES_tradnl" sz="1100" dirty="0" smtClean="0"/>
              <a:t>RG</a:t>
            </a:r>
          </a:p>
          <a:p>
            <a:pPr algn="ctr"/>
            <a:r>
              <a:rPr lang="es-ES_tradnl" sz="1100" dirty="0" smtClean="0"/>
              <a:t>PR</a:t>
            </a:r>
          </a:p>
          <a:p>
            <a:pPr algn="ctr"/>
            <a:r>
              <a:rPr lang="es-ES_tradnl" sz="1100" dirty="0" smtClean="0"/>
              <a:t>RG</a:t>
            </a:r>
          </a:p>
          <a:p>
            <a:pPr algn="ctr"/>
            <a:r>
              <a:rPr lang="es-ES_tradnl" sz="1100" dirty="0" smtClean="0"/>
              <a:t>IT</a:t>
            </a:r>
            <a:endParaRPr lang="es-ES_tradnl" sz="1100" dirty="0"/>
          </a:p>
        </p:txBody>
      </p:sp>
    </p:spTree>
    <p:extLst>
      <p:ext uri="{BB962C8B-B14F-4D97-AF65-F5344CB8AC3E}">
        <p14:creationId xmlns:p14="http://schemas.microsoft.com/office/powerpoint/2010/main" val="49095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Alcance de sistema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Es información documentada</a:t>
            </a:r>
          </a:p>
          <a:p>
            <a:r>
              <a:rPr lang="es-ES_tradnl" dirty="0" smtClean="0"/>
              <a:t>Determinar límites y aplicabilidad del sistema</a:t>
            </a:r>
          </a:p>
          <a:p>
            <a:pPr lvl="1"/>
            <a:r>
              <a:rPr lang="es-ES_tradnl" dirty="0" smtClean="0"/>
              <a:t>Cuestiones externas e internas</a:t>
            </a:r>
          </a:p>
          <a:p>
            <a:pPr lvl="1"/>
            <a:r>
              <a:rPr lang="es-ES_tradnl" dirty="0" smtClean="0"/>
              <a:t>Requisitos de partes interesadas</a:t>
            </a:r>
          </a:p>
          <a:p>
            <a:pPr lvl="1"/>
            <a:r>
              <a:rPr lang="es-ES_tradnl" dirty="0" smtClean="0"/>
              <a:t>Productos y servicios</a:t>
            </a:r>
            <a:endParaRPr lang="es-ES_tradnl" dirty="0"/>
          </a:p>
          <a:p>
            <a:pPr lvl="1"/>
            <a:endParaRPr lang="es-ES_tradnl" dirty="0" smtClean="0"/>
          </a:p>
        </p:txBody>
      </p:sp>
    </p:spTree>
    <p:extLst>
      <p:ext uri="{BB962C8B-B14F-4D97-AF65-F5344CB8AC3E}">
        <p14:creationId xmlns:p14="http://schemas.microsoft.com/office/powerpoint/2010/main" val="202045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Liderazgo y compromiso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Alta Dirección</a:t>
            </a:r>
          </a:p>
          <a:p>
            <a:pPr lvl="1"/>
            <a:r>
              <a:rPr lang="es-ES_tradnl" dirty="0" smtClean="0"/>
              <a:t>Responsabilidad y obligación de rendir cuentas</a:t>
            </a:r>
          </a:p>
          <a:p>
            <a:pPr lvl="1"/>
            <a:r>
              <a:rPr lang="es-ES_tradnl" dirty="0" smtClean="0"/>
              <a:t>Asegurar que se establece la política y lo objetivos</a:t>
            </a:r>
          </a:p>
          <a:p>
            <a:pPr lvl="1"/>
            <a:r>
              <a:rPr lang="es-ES_tradnl" dirty="0" smtClean="0"/>
              <a:t>Asegurar la integración de los requisitos en los procesos</a:t>
            </a:r>
          </a:p>
          <a:p>
            <a:pPr lvl="1"/>
            <a:r>
              <a:rPr lang="es-ES_tradnl" dirty="0" smtClean="0"/>
              <a:t>Promover el enfoque basado en procesos y pensamiento basado en riesgo</a:t>
            </a:r>
          </a:p>
          <a:p>
            <a:pPr lvl="1"/>
            <a:r>
              <a:rPr lang="es-ES_tradnl" dirty="0" smtClean="0"/>
              <a:t>Asegurar los recursos necesarios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0233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SISTEMA DE CONTROL DE CALIDAD</a:t>
            </a:r>
            <a:endParaRPr lang="es-ES_tradnl" dirty="0"/>
          </a:p>
        </p:txBody>
      </p:sp>
      <p:pic>
        <p:nvPicPr>
          <p:cNvPr id="6" name="-Beneficios_de_un_Sistema_de_GestiÃn_de_Calida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6424" y="1313793"/>
            <a:ext cx="9412941" cy="5294633"/>
          </a:xfrm>
        </p:spPr>
      </p:pic>
    </p:spTree>
    <p:extLst>
      <p:ext uri="{BB962C8B-B14F-4D97-AF65-F5344CB8AC3E}">
        <p14:creationId xmlns:p14="http://schemas.microsoft.com/office/powerpoint/2010/main" val="132315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7129" r="14663"/>
          <a:stretch/>
        </p:blipFill>
        <p:spPr>
          <a:xfrm>
            <a:off x="7338646" y="10"/>
            <a:ext cx="4853354" cy="6857990"/>
          </a:xfrm>
          <a:prstGeom prst="rect">
            <a:avLst/>
          </a:prstGeom>
        </p:spPr>
      </p:pic>
      <p:sp>
        <p:nvSpPr>
          <p:cNvPr id="10" name="Freeform 10" title="right scallop background shape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</p:spPr>
        <p:txBody>
          <a:bodyPr>
            <a:normAutofit/>
          </a:bodyPr>
          <a:lstStyle/>
          <a:p>
            <a:r>
              <a:rPr lang="es-ES_tradnl" dirty="0"/>
              <a:t>Temas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65051" y="2286001"/>
            <a:ext cx="6015897" cy="3593591"/>
          </a:xfrm>
        </p:spPr>
        <p:txBody>
          <a:bodyPr>
            <a:normAutofit/>
          </a:bodyPr>
          <a:lstStyle/>
          <a:p>
            <a:r>
              <a:rPr lang="es-ES_tradnl" dirty="0"/>
              <a:t>Sistemas de gestión y su integración</a:t>
            </a:r>
          </a:p>
          <a:p>
            <a:r>
              <a:rPr lang="es-ES_tradnl" dirty="0"/>
              <a:t>Manejo de documentación</a:t>
            </a:r>
          </a:p>
          <a:p>
            <a:r>
              <a:rPr lang="es-ES_tradnl" dirty="0"/>
              <a:t>Enfoque basado en procesos</a:t>
            </a:r>
          </a:p>
          <a:p>
            <a:r>
              <a:rPr lang="es-ES_tradnl" dirty="0"/>
              <a:t>Responsabilidades</a:t>
            </a:r>
          </a:p>
          <a:p>
            <a:r>
              <a:rPr lang="es-ES_tradnl" dirty="0"/>
              <a:t>Partes interesadas</a:t>
            </a:r>
          </a:p>
          <a:p>
            <a:r>
              <a:rPr lang="es-ES_tradnl" dirty="0"/>
              <a:t>Implementación del sistema y mejora continua</a:t>
            </a:r>
          </a:p>
          <a:p>
            <a:r>
              <a:rPr lang="es-ES_tradnl" dirty="0"/>
              <a:t>No conformidades y acciones correctivas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5488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ISO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Conjunto de normas orientadas a ordenar la gestión de una empresa.</a:t>
            </a:r>
          </a:p>
          <a:p>
            <a:r>
              <a:rPr lang="es-ES_tradnl" dirty="0" smtClean="0"/>
              <a:t>De carácter voluntario pero con reconocimiento y aceptación internacional.</a:t>
            </a:r>
          </a:p>
          <a:p>
            <a:r>
              <a:rPr lang="es-ES_tradnl" dirty="0" smtClean="0"/>
              <a:t>Se componen de estándares y guías, con sistemas y herramientas específicas</a:t>
            </a:r>
            <a:r>
              <a:rPr lang="es-ES_tradnl" dirty="0" smtClean="0"/>
              <a:t>.</a:t>
            </a:r>
          </a:p>
          <a:p>
            <a:r>
              <a:rPr lang="es-ES_tradnl" dirty="0" smtClean="0"/>
              <a:t>Certificación y acreditación</a:t>
            </a:r>
            <a:endParaRPr lang="es-ES_tradnl" dirty="0" smtClean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4427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Ventajas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_tradnl" dirty="0" smtClean="0"/>
              <a:t>Finalidades</a:t>
            </a:r>
          </a:p>
          <a:p>
            <a:pPr lvl="1"/>
            <a:r>
              <a:rPr lang="es-ES_tradnl" dirty="0" smtClean="0"/>
              <a:t>Orientan, coordinan, simplifican y </a:t>
            </a:r>
            <a:r>
              <a:rPr lang="es-ES_tradnl" dirty="0" err="1" smtClean="0"/>
              <a:t>uifican</a:t>
            </a:r>
            <a:r>
              <a:rPr lang="es-ES_tradnl" dirty="0" smtClean="0"/>
              <a:t> criterios.</a:t>
            </a:r>
          </a:p>
          <a:p>
            <a:pPr lvl="1"/>
            <a:r>
              <a:rPr lang="es-ES_tradnl" dirty="0" smtClean="0"/>
              <a:t>Reducen costos y aumentan la efectividad.</a:t>
            </a:r>
          </a:p>
          <a:p>
            <a:pPr lvl="1"/>
            <a:r>
              <a:rPr lang="es-ES_tradnl" dirty="0" smtClean="0"/>
              <a:t>Estandariza las normas de productos  servicios.</a:t>
            </a:r>
          </a:p>
          <a:p>
            <a:r>
              <a:rPr lang="es-ES_tradnl" dirty="0" smtClean="0"/>
              <a:t>Ventajas</a:t>
            </a:r>
          </a:p>
          <a:p>
            <a:pPr lvl="1"/>
            <a:r>
              <a:rPr lang="es-ES_tradnl" dirty="0" smtClean="0"/>
              <a:t>Proporcionan elementos para que una organización pueda alcanzar y mantener mayores niveles de calidad.</a:t>
            </a:r>
          </a:p>
          <a:p>
            <a:pPr lvl="1"/>
            <a:r>
              <a:rPr lang="es-ES_tradnl" dirty="0" smtClean="0"/>
              <a:t>Ayuda a satisfacer la necesidades de un cliente cada vez más exigente.</a:t>
            </a:r>
          </a:p>
          <a:p>
            <a:pPr lvl="1"/>
            <a:r>
              <a:rPr lang="es-ES_tradnl" dirty="0" smtClean="0"/>
              <a:t>Reducen costos y aumentan rentabilidad.</a:t>
            </a:r>
          </a:p>
          <a:p>
            <a:pPr lvl="1"/>
            <a:r>
              <a:rPr lang="es-ES_tradnl" dirty="0" smtClean="0"/>
              <a:t>Implementa procesos de mejora continua</a:t>
            </a:r>
          </a:p>
          <a:p>
            <a:pPr lvl="1"/>
            <a:r>
              <a:rPr lang="es-ES_tradnl" dirty="0" err="1" smtClean="0"/>
              <a:t>Cosigue</a:t>
            </a:r>
            <a:r>
              <a:rPr lang="es-ES_tradnl" dirty="0" smtClean="0"/>
              <a:t> acceso a mayores y mejores clientes en mercados internacionales.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52405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Familias ISO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Gestión de Calidad (ISO 9000)</a:t>
            </a:r>
          </a:p>
          <a:p>
            <a:r>
              <a:rPr lang="es-ES_tradnl" dirty="0" smtClean="0"/>
              <a:t>Gestión de Medio Ambiente (ISO 14000)</a:t>
            </a:r>
          </a:p>
          <a:p>
            <a:r>
              <a:rPr lang="es-ES_tradnl" dirty="0" smtClean="0"/>
              <a:t>Seguridad de Alimentos (ISO 22000)</a:t>
            </a:r>
          </a:p>
          <a:p>
            <a:r>
              <a:rPr lang="es-ES_tradnl" dirty="0" smtClean="0"/>
              <a:t>Gestión de Responsabilidad Social (ISO 26000)</a:t>
            </a:r>
          </a:p>
        </p:txBody>
      </p:sp>
    </p:spTree>
    <p:extLst>
      <p:ext uri="{BB962C8B-B14F-4D97-AF65-F5344CB8AC3E}">
        <p14:creationId xmlns:p14="http://schemas.microsoft.com/office/powerpoint/2010/main" val="197640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ISO 9001:2015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s-ES_tradnl" dirty="0" smtClean="0"/>
              <a:t>Base racional</a:t>
            </a:r>
          </a:p>
          <a:p>
            <a:pPr lvl="1"/>
            <a:r>
              <a:rPr lang="es-ES_tradnl" dirty="0" smtClean="0"/>
              <a:t>Ayuda a aumentar la satisfacción del cliente</a:t>
            </a:r>
          </a:p>
          <a:p>
            <a:pPr lvl="1"/>
            <a:r>
              <a:rPr lang="es-ES_tradnl" dirty="0" smtClean="0"/>
              <a:t>Los clientes buscan productos y servicios que satisfagan sus intereses (requisitos del cliente)</a:t>
            </a:r>
          </a:p>
          <a:p>
            <a:pPr lvl="1"/>
            <a:r>
              <a:rPr lang="es-ES_tradnl" dirty="0" smtClean="0"/>
              <a:t>Con criterios (indicadores) fijados por clientes o la organización se precisa el cumplimiento de los requisitos</a:t>
            </a:r>
          </a:p>
          <a:p>
            <a:pPr lvl="1"/>
            <a:r>
              <a:rPr lang="es-ES_tradnl" dirty="0" smtClean="0"/>
              <a:t>La mejora continua ayuda a seguir la evolución de los requisitos de los clientes e imposiciones competitivas.</a:t>
            </a:r>
          </a:p>
          <a:p>
            <a:r>
              <a:rPr lang="es-ES_tradnl" dirty="0" smtClean="0"/>
              <a:t>Requisitos</a:t>
            </a:r>
          </a:p>
          <a:p>
            <a:pPr lvl="1"/>
            <a:r>
              <a:rPr lang="es-ES_tradnl" dirty="0" smtClean="0"/>
              <a:t>Cumplimiento de la norma ISO 9001-2015</a:t>
            </a:r>
            <a:endParaRPr lang="es-ES_tradnl" dirty="0" smtClean="0"/>
          </a:p>
          <a:p>
            <a:r>
              <a:rPr lang="es-ES_tradnl" dirty="0" smtClean="0"/>
              <a:t>Enfoque basado en procesos</a:t>
            </a:r>
          </a:p>
          <a:p>
            <a:pPr lvl="1"/>
            <a:endParaRPr lang="es-ES_tradnl" dirty="0" smtClean="0"/>
          </a:p>
          <a:p>
            <a:r>
              <a:rPr lang="es-ES_tradnl" dirty="0" smtClean="0"/>
              <a:t>Política y objetivos de la calidad</a:t>
            </a:r>
          </a:p>
          <a:p>
            <a:r>
              <a:rPr lang="es-ES_tradnl" dirty="0" smtClean="0"/>
              <a:t>Papel de la alta dirección</a:t>
            </a:r>
          </a:p>
          <a:p>
            <a:r>
              <a:rPr lang="es-ES_tradnl" dirty="0" smtClean="0"/>
              <a:t>Valor de la documentación</a:t>
            </a:r>
          </a:p>
          <a:p>
            <a:r>
              <a:rPr lang="es-ES_tradnl" dirty="0" smtClean="0"/>
              <a:t>Evaluación de los sistemas</a:t>
            </a:r>
          </a:p>
          <a:p>
            <a:r>
              <a:rPr lang="es-ES_tradnl" dirty="0" smtClean="0"/>
              <a:t>Mejora continua</a:t>
            </a:r>
            <a:endParaRPr lang="es-ES_tradnl" dirty="0" smtClean="0"/>
          </a:p>
        </p:txBody>
      </p:sp>
    </p:spTree>
    <p:extLst>
      <p:ext uri="{BB962C8B-B14F-4D97-AF65-F5344CB8AC3E}">
        <p14:creationId xmlns:p14="http://schemas.microsoft.com/office/powerpoint/2010/main" val="126571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Freeform 10" title="right scallop background shape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 title="left edge border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424" y="1514603"/>
            <a:ext cx="4426351" cy="382879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4144" y="484631"/>
            <a:ext cx="6340519" cy="1638469"/>
          </a:xfrm>
        </p:spPr>
        <p:txBody>
          <a:bodyPr>
            <a:normAutofit/>
          </a:bodyPr>
          <a:lstStyle/>
          <a:p>
            <a:r>
              <a:rPr lang="es-ES_tradnl" dirty="0"/>
              <a:t>CONTEXTO DE LA ORGANIZACIÓN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65051" y="2443140"/>
            <a:ext cx="6306309" cy="3930227"/>
          </a:xfrm>
        </p:spPr>
        <p:txBody>
          <a:bodyPr>
            <a:normAutofit/>
          </a:bodyPr>
          <a:lstStyle/>
          <a:p>
            <a:r>
              <a:rPr lang="es-ES_tradnl">
                <a:solidFill>
                  <a:schemeClr val="tx1"/>
                </a:solidFill>
              </a:rPr>
              <a:t>Factores internos y externos que pueden afectar la organización para el desarrollo y logro de sus objetivos</a:t>
            </a:r>
          </a:p>
          <a:p>
            <a:r>
              <a:rPr lang="es-ES_tradnl">
                <a:solidFill>
                  <a:schemeClr val="tx1"/>
                </a:solidFill>
              </a:rPr>
              <a:t>Determinar cuestiones externas e internas que son pertinentes para su propósito y dirección estratégica.</a:t>
            </a:r>
          </a:p>
          <a:p>
            <a:pPr lvl="1"/>
            <a:r>
              <a:rPr lang="es-ES_tradnl">
                <a:solidFill>
                  <a:schemeClr val="tx1"/>
                </a:solidFill>
              </a:rPr>
              <a:t>Externo: entorno legal, tecnológico, competitivo mercado, cultural, social, económico.</a:t>
            </a:r>
          </a:p>
          <a:p>
            <a:pPr lvl="1"/>
            <a:r>
              <a:rPr lang="es-ES_tradnl">
                <a:solidFill>
                  <a:schemeClr val="tx1"/>
                </a:solidFill>
              </a:rPr>
              <a:t>Interno: valores, cultura, conocimiento, desempeño.</a:t>
            </a:r>
          </a:p>
        </p:txBody>
      </p:sp>
    </p:spTree>
    <p:extLst>
      <p:ext uri="{BB962C8B-B14F-4D97-AF65-F5344CB8AC3E}">
        <p14:creationId xmlns:p14="http://schemas.microsoft.com/office/powerpoint/2010/main" val="321226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Nuevo enfoque</a:t>
            </a:r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54" y="4082451"/>
            <a:ext cx="5262282" cy="20701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058" y="1589591"/>
            <a:ext cx="5562074" cy="210122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0839" y="1589591"/>
            <a:ext cx="5466258" cy="456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8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Enfoque basado en procesos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51678" y="1874517"/>
            <a:ext cx="10178322" cy="3593591"/>
          </a:xfrm>
        </p:spPr>
        <p:txBody>
          <a:bodyPr/>
          <a:lstStyle/>
          <a:p>
            <a:r>
              <a:rPr lang="es-ES_tradnl" dirty="0" smtClean="0"/>
              <a:t>Conjunto de actividades interrelacionadas y que pueden interactuar entre si.</a:t>
            </a:r>
          </a:p>
          <a:p>
            <a:r>
              <a:rPr lang="es-ES_tradnl" dirty="0" smtClean="0"/>
              <a:t>Transforman los elementos de entrada en resultados, por medio de la asignación de recursos.</a:t>
            </a:r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938" y="2867249"/>
            <a:ext cx="8733802" cy="384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9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signia">
  <a:themeElements>
    <a:clrScheme name="Amarillo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Insignia">
      <a:majorFont>
        <a:latin typeface="Impact" panose="020B0806030902050204"/>
        <a:ea typeface=""/>
        <a:cs typeface=""/>
      </a:majorFont>
      <a:minorFont>
        <a:latin typeface="Gill Sans MT" panose="020B0502020104020203"/>
        <a:ea typeface=""/>
        <a:cs typeface=""/>
      </a:minorFont>
    </a:fontScheme>
    <a:fmtScheme name="Insignia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1189</TotalTime>
  <Words>1053</Words>
  <Application>Microsoft Macintosh PowerPoint</Application>
  <PresentationFormat>Panorámica</PresentationFormat>
  <Paragraphs>192</Paragraphs>
  <Slides>19</Slides>
  <Notes>5</Notes>
  <HiddenSlides>0</HiddenSlides>
  <MMClips>2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7" baseType="lpstr">
      <vt:lpstr>Calibri</vt:lpstr>
      <vt:lpstr>Gill Sans MT</vt:lpstr>
      <vt:lpstr>Impact</vt:lpstr>
      <vt:lpstr>Symbol</vt:lpstr>
      <vt:lpstr>Times New Roman</vt:lpstr>
      <vt:lpstr>Arial</vt:lpstr>
      <vt:lpstr>Insignia</vt:lpstr>
      <vt:lpstr>PBrush</vt:lpstr>
      <vt:lpstr>SISTEMA INTEGRADO DE GESTIÓN</vt:lpstr>
      <vt:lpstr>Temas</vt:lpstr>
      <vt:lpstr>ISO</vt:lpstr>
      <vt:lpstr>Ventajas</vt:lpstr>
      <vt:lpstr>Familias ISO</vt:lpstr>
      <vt:lpstr>ISO 9001:2015</vt:lpstr>
      <vt:lpstr>CONTEXTO DE LA ORGANIZACIÓN</vt:lpstr>
      <vt:lpstr>Nuevo enfoque</vt:lpstr>
      <vt:lpstr>Enfoque basado en procesos</vt:lpstr>
      <vt:lpstr>Evaluación del desempeño (Indicadores)</vt:lpstr>
      <vt:lpstr>Partes interesadas </vt:lpstr>
      <vt:lpstr>Gestión del riesgo</vt:lpstr>
      <vt:lpstr>MATRIZ DE RIESGO</vt:lpstr>
      <vt:lpstr>Presentación de PowerPoint</vt:lpstr>
      <vt:lpstr>Información documentada</vt:lpstr>
      <vt:lpstr>Formato de documentos</vt:lpstr>
      <vt:lpstr>Alcance de sistema</vt:lpstr>
      <vt:lpstr>Liderazgo y compromiso</vt:lpstr>
      <vt:lpstr>SISTEMA DE CONTROL DE CALIDAD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SISTEMA INTEGRADO DE GESTIÓN</dc:title>
  <dc:creator>Luis Diego Ocampo Alvarez</dc:creator>
  <cp:lastModifiedBy>Luis Diego Ocampo Alvarez</cp:lastModifiedBy>
  <cp:revision>20</cp:revision>
  <dcterms:created xsi:type="dcterms:W3CDTF">2017-07-25T23:49:33Z</dcterms:created>
  <dcterms:modified xsi:type="dcterms:W3CDTF">2017-07-27T04:37:08Z</dcterms:modified>
</cp:coreProperties>
</file>