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2" r:id="rId9"/>
    <p:sldId id="266" r:id="rId10"/>
    <p:sldId id="268" r:id="rId11"/>
    <p:sldId id="269" r:id="rId12"/>
    <p:sldId id="267" r:id="rId13"/>
    <p:sldId id="272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CR" dirty="0" smtClean="0">
                <a:latin typeface="Baskerville Old Face" panose="02020602080505020303" pitchFamily="18" charset="0"/>
              </a:rPr>
              <a:t>El servicio </a:t>
            </a:r>
            <a:endParaRPr lang="es-CR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95" y="10407001"/>
            <a:ext cx="3200400" cy="1463040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026" name="Imagen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97" y="4960137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5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Servicio de excelencia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2580" y="1764405"/>
            <a:ext cx="10061619" cy="48810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R" dirty="0" smtClean="0">
                <a:solidFill>
                  <a:srgbClr val="FF0000"/>
                </a:solidFill>
              </a:rPr>
              <a:t>Resuelve</a:t>
            </a:r>
            <a:r>
              <a:rPr lang="es-CR" dirty="0" smtClean="0">
                <a:solidFill>
                  <a:srgbClr val="FF0000"/>
                </a:solidFill>
              </a:rPr>
              <a:t>:</a:t>
            </a:r>
            <a:r>
              <a:rPr lang="es-CR" dirty="0" smtClean="0"/>
              <a:t> </a:t>
            </a:r>
            <a:endParaRPr lang="es-CR" dirty="0" smtClean="0"/>
          </a:p>
          <a:p>
            <a:pPr marL="0" indent="0">
              <a:buNone/>
            </a:pPr>
            <a:r>
              <a:rPr lang="es-CR" b="1" dirty="0" smtClean="0"/>
              <a:t>1.</a:t>
            </a:r>
            <a:r>
              <a:rPr lang="es-CR" b="1" u="sng" dirty="0" smtClean="0"/>
              <a:t>Necesidades Emocionales</a:t>
            </a:r>
            <a:r>
              <a:rPr lang="es-CR" b="1" dirty="0" smtClean="0"/>
              <a:t>: </a:t>
            </a:r>
            <a:r>
              <a:rPr lang="es-CR" dirty="0" smtClean="0"/>
              <a:t>Son las que al ser resueltas garantizan el bienestar y equilibro de las personas mediante la verdadera satisfacción.</a:t>
            </a:r>
          </a:p>
          <a:p>
            <a:pPr marL="0" indent="0">
              <a:buNone/>
            </a:pPr>
            <a:endParaRPr lang="es-CR" sz="2000" dirty="0" smtClean="0"/>
          </a:p>
          <a:p>
            <a:pPr marL="0" indent="0">
              <a:buNone/>
            </a:pPr>
            <a:r>
              <a:rPr lang="es-CR" dirty="0" smtClean="0"/>
              <a:t>                  </a:t>
            </a:r>
            <a:r>
              <a:rPr lang="es-MX" u="sng" dirty="0"/>
              <a:t>Sentirse: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Escuchado            Protegido 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 Relajado               Reconocido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Importante           Tratado justamente 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Entendido              Valorado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Apoyado                 Seguro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Instruido                 Ayudado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Satisfecho              Disculpado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70" y="4064470"/>
            <a:ext cx="1606371" cy="1505642"/>
          </a:xfrm>
          <a:prstGeom prst="rect">
            <a:avLst/>
          </a:prstGeom>
        </p:spPr>
      </p:pic>
      <p:pic>
        <p:nvPicPr>
          <p:cNvPr id="9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097" y="532928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4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Servicio de excelencia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2580" y="1764405"/>
            <a:ext cx="10061619" cy="48810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R" dirty="0" smtClean="0">
                <a:solidFill>
                  <a:srgbClr val="FF0000"/>
                </a:solidFill>
              </a:rPr>
              <a:t>Resuelve</a:t>
            </a:r>
            <a:r>
              <a:rPr lang="es-CR" dirty="0" smtClean="0">
                <a:solidFill>
                  <a:srgbClr val="FF0000"/>
                </a:solidFill>
              </a:rPr>
              <a:t>:</a:t>
            </a:r>
            <a:r>
              <a:rPr lang="es-CR" dirty="0" smtClean="0"/>
              <a:t> </a:t>
            </a:r>
            <a:endParaRPr lang="es-CR" dirty="0" smtClean="0"/>
          </a:p>
          <a:p>
            <a:pPr marL="0" indent="0">
              <a:buNone/>
            </a:pPr>
            <a:r>
              <a:rPr lang="es-CR" b="1" dirty="0" smtClean="0"/>
              <a:t>1.</a:t>
            </a:r>
            <a:r>
              <a:rPr lang="es-CR" b="1" u="sng" dirty="0" smtClean="0"/>
              <a:t>Necesidades Emocionales</a:t>
            </a:r>
            <a:r>
              <a:rPr lang="es-CR" b="1" dirty="0" smtClean="0"/>
              <a:t>: </a:t>
            </a:r>
            <a:r>
              <a:rPr lang="es-CR" dirty="0" smtClean="0"/>
              <a:t>Son las que al ser resueltas garantizan el bienestar y equilibro de las personas mediante la verdadera satisfacción.</a:t>
            </a:r>
          </a:p>
          <a:p>
            <a:pPr marL="0" indent="0">
              <a:buNone/>
            </a:pPr>
            <a:endParaRPr lang="es-CR" sz="2000" dirty="0" smtClean="0"/>
          </a:p>
          <a:p>
            <a:pPr marL="0" indent="0">
              <a:buNone/>
            </a:pPr>
            <a:r>
              <a:rPr lang="es-CR" dirty="0" smtClean="0"/>
              <a:t>                  </a:t>
            </a:r>
            <a:r>
              <a:rPr lang="es-MX" u="sng" dirty="0"/>
              <a:t>Sentirse: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Escuchado            Protegido 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 Relajado               Reconocido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Importante           Tratado justamente 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Entendido              Valorado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Apoyado                 Seguro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Instruido                 Ayudado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Satisfecho              Disculpado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70" y="4064470"/>
            <a:ext cx="1606371" cy="1505642"/>
          </a:xfrm>
          <a:prstGeom prst="rect">
            <a:avLst/>
          </a:prstGeom>
        </p:spPr>
      </p:pic>
      <p:pic>
        <p:nvPicPr>
          <p:cNvPr id="6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18" y="532928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2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latin typeface="+mn-lt"/>
              </a:rPr>
              <a:t>Cómo recupero un cliente después de un problema?</a:t>
            </a:r>
            <a:endParaRPr lang="es-CR" sz="32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83" y="1757966"/>
            <a:ext cx="2920840" cy="2002663"/>
          </a:xfrm>
        </p:spPr>
      </p:pic>
      <p:sp>
        <p:nvSpPr>
          <p:cNvPr id="5" name="Rectángulo 4"/>
          <p:cNvSpPr/>
          <p:nvPr/>
        </p:nvSpPr>
        <p:spPr>
          <a:xfrm>
            <a:off x="2836164" y="403924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dirty="0"/>
              <a:t>1. </a:t>
            </a:r>
            <a:r>
              <a:rPr lang="es-MX" u="sng" dirty="0"/>
              <a:t>Saber escuchar</a:t>
            </a:r>
          </a:p>
          <a:p>
            <a:r>
              <a:rPr lang="es-MX" dirty="0"/>
              <a:t>2. </a:t>
            </a:r>
            <a:r>
              <a:rPr lang="es-MX" u="sng" dirty="0"/>
              <a:t>Necesidad emocional </a:t>
            </a:r>
            <a:r>
              <a:rPr lang="es-MX" dirty="0"/>
              <a:t>(disculpa)</a:t>
            </a:r>
          </a:p>
          <a:p>
            <a:r>
              <a:rPr lang="es-MX" dirty="0"/>
              <a:t>3. </a:t>
            </a:r>
            <a:r>
              <a:rPr lang="es-MX" u="sng" dirty="0"/>
              <a:t>Necesidad intelectual </a:t>
            </a:r>
            <a:r>
              <a:rPr lang="es-MX" dirty="0"/>
              <a:t>(solución concreta para el problema)(preguntas positivas)</a:t>
            </a:r>
          </a:p>
          <a:p>
            <a:r>
              <a:rPr lang="es-MX" dirty="0"/>
              <a:t>4. </a:t>
            </a:r>
            <a:r>
              <a:rPr lang="es-MX" u="sng" dirty="0"/>
              <a:t>Agradecer</a:t>
            </a:r>
            <a:r>
              <a:rPr lang="es-MX" dirty="0"/>
              <a:t> (compresión, paciencia, el hecho de haber comunicado)</a:t>
            </a:r>
          </a:p>
          <a:p>
            <a:r>
              <a:rPr lang="es-MX" dirty="0"/>
              <a:t>5. </a:t>
            </a:r>
            <a:r>
              <a:rPr lang="es-MX" u="sng" dirty="0"/>
              <a:t>Añadir un valor</a:t>
            </a:r>
          </a:p>
          <a:p>
            <a:r>
              <a:rPr lang="es-MX" u="sng" dirty="0"/>
              <a:t>6. Comunicar a los demás puntos de ventas </a:t>
            </a:r>
          </a:p>
        </p:txBody>
      </p:sp>
      <p:pic>
        <p:nvPicPr>
          <p:cNvPr id="6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76" y="5193405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7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7063" y="2277439"/>
            <a:ext cx="8229600" cy="4641379"/>
          </a:xfrm>
        </p:spPr>
        <p:txBody>
          <a:bodyPr>
            <a:normAutofit/>
          </a:bodyPr>
          <a:lstStyle/>
          <a:p>
            <a:r>
              <a:rPr lang="es-MX" sz="2400" dirty="0"/>
              <a:t>Autorregulación</a:t>
            </a:r>
          </a:p>
          <a:p>
            <a:r>
              <a:rPr lang="es-MX" sz="2400" dirty="0"/>
              <a:t>Habilidades sociales</a:t>
            </a:r>
          </a:p>
          <a:p>
            <a:r>
              <a:rPr lang="es-MX" sz="2400" dirty="0"/>
              <a:t>Empatía</a:t>
            </a:r>
          </a:p>
          <a:p>
            <a:r>
              <a:rPr lang="es-MX" sz="2400" dirty="0"/>
              <a:t>Automotivación</a:t>
            </a:r>
          </a:p>
          <a:p>
            <a:r>
              <a:rPr lang="es-MX" sz="2400" dirty="0"/>
              <a:t>Confianza en sí mismo</a:t>
            </a:r>
          </a:p>
          <a:p>
            <a:r>
              <a:rPr lang="es-MX" sz="2400" dirty="0"/>
              <a:t>Voluntad de servicio </a:t>
            </a:r>
          </a:p>
          <a:p>
            <a:endParaRPr lang="es-MX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3732" y="802712"/>
            <a:ext cx="7756263" cy="1054250"/>
          </a:xfrm>
        </p:spPr>
        <p:txBody>
          <a:bodyPr>
            <a:normAutofit/>
          </a:bodyPr>
          <a:lstStyle/>
          <a:p>
            <a:r>
              <a:rPr lang="es-MX" sz="3100" dirty="0"/>
              <a:t>La importancia de la Inteligencia emocional en quien da el servicio</a:t>
            </a:r>
            <a:endParaRPr lang="es-MX" sz="3100" dirty="0"/>
          </a:p>
        </p:txBody>
      </p:sp>
      <p:sp>
        <p:nvSpPr>
          <p:cNvPr id="4" name="3 Cerrar llave"/>
          <p:cNvSpPr/>
          <p:nvPr/>
        </p:nvSpPr>
        <p:spPr>
          <a:xfrm>
            <a:off x="4871864" y="1628234"/>
            <a:ext cx="1224136" cy="417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6261535" y="1553365"/>
            <a:ext cx="4170459" cy="4680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MX" dirty="0"/>
              <a:t>No se toma las cosas personales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/>
              <a:t>No piensa que el cliente quiere aprovecharse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/>
              <a:t>Comprende y descubre  que a cada persona le gustan cosas distintas 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 smtClean="0"/>
              <a:t> </a:t>
            </a:r>
            <a:r>
              <a:rPr lang="es-MX" sz="2400" dirty="0">
                <a:solidFill>
                  <a:srgbClr val="FF0000"/>
                </a:solidFill>
              </a:rPr>
              <a:t>CEREBRO ALERTA</a:t>
            </a:r>
            <a:endParaRPr lang="es-MX" sz="24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4" y="4869161"/>
            <a:ext cx="1914525" cy="17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91" y="532928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8955" y="2160240"/>
            <a:ext cx="8003232" cy="450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Cuando a los clientes se les llama por su nombre.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Cuando  se planea algo por que se  escucha que el cliente está en un ocasión especial.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Cuando la persona tiene alguna necesidad que no tiene que ver con el hotel y sin embargo se le ofrece una solución.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Cuándo se ofrece una bebida a alguien que lleva rato esperando en el lobby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8955" y="853076"/>
            <a:ext cx="7756263" cy="1054250"/>
          </a:xfrm>
        </p:spPr>
        <p:txBody>
          <a:bodyPr>
            <a:noAutofit/>
          </a:bodyPr>
          <a:lstStyle/>
          <a:p>
            <a:r>
              <a:rPr lang="es-MX" sz="3600" dirty="0" smtClean="0"/>
              <a:t>Cuándo </a:t>
            </a:r>
            <a:r>
              <a:rPr lang="es-MX" sz="3600" dirty="0"/>
              <a:t>está un cerebro alerta? </a:t>
            </a:r>
            <a:endParaRPr lang="es-MX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49" y="5051244"/>
            <a:ext cx="10379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77" y="532928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El cliente siempre tiene la razón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s-C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03" y="2926566"/>
            <a:ext cx="17907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218" y="5204835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El cliente siempre tiene la razón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          El </a:t>
            </a:r>
            <a:r>
              <a:rPr lang="es-MX" dirty="0"/>
              <a:t>cliente tiene la razón absoluta </a:t>
            </a:r>
            <a:r>
              <a:rPr lang="es-MX" b="1" dirty="0">
                <a:solidFill>
                  <a:srgbClr val="FF0000"/>
                </a:solidFill>
              </a:rPr>
              <a:t>solo cuando EVALÚA el servicio</a:t>
            </a:r>
            <a:r>
              <a:rPr lang="es-MX" b="1" dirty="0" smtClean="0">
                <a:solidFill>
                  <a:srgbClr val="FF0000"/>
                </a:solidFill>
              </a:rPr>
              <a:t>.</a:t>
            </a:r>
          </a:p>
          <a:p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r>
              <a:rPr lang="es-CR" dirty="0" smtClean="0"/>
              <a:t>* No aplica para normas establecidas</a:t>
            </a:r>
            <a:endParaRPr lang="es-CR" dirty="0"/>
          </a:p>
        </p:txBody>
      </p:sp>
      <p:sp>
        <p:nvSpPr>
          <p:cNvPr id="4" name="Rectángulo redondeado 3"/>
          <p:cNvSpPr/>
          <p:nvPr/>
        </p:nvSpPr>
        <p:spPr>
          <a:xfrm>
            <a:off x="3387144" y="3387145"/>
            <a:ext cx="4520484" cy="6954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Servicio= sensación de bienestar </a:t>
            </a:r>
            <a:endParaRPr lang="es-MX" sz="2400" dirty="0"/>
          </a:p>
        </p:txBody>
      </p:sp>
      <p:pic>
        <p:nvPicPr>
          <p:cNvPr id="6" name="Imagen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39" y="5179078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39" y="2401137"/>
            <a:ext cx="9720072" cy="1499616"/>
          </a:xfrm>
        </p:spPr>
        <p:txBody>
          <a:bodyPr/>
          <a:lstStyle/>
          <a:p>
            <a:r>
              <a:rPr lang="es-CR" dirty="0" smtClean="0"/>
              <a:t>Gracias!!!! </a:t>
            </a:r>
            <a:endParaRPr lang="es-CR" dirty="0"/>
          </a:p>
        </p:txBody>
      </p:sp>
      <p:pic>
        <p:nvPicPr>
          <p:cNvPr id="4" name="Imagen 4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38" y="4364392"/>
            <a:ext cx="1933099" cy="19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3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Servir</a:t>
            </a:r>
            <a:endParaRPr lang="es-MX" dirty="0"/>
          </a:p>
        </p:txBody>
      </p:sp>
      <p:sp>
        <p:nvSpPr>
          <p:cNvPr id="5" name="4 Elipse"/>
          <p:cNvSpPr/>
          <p:nvPr/>
        </p:nvSpPr>
        <p:spPr>
          <a:xfrm>
            <a:off x="1688703" y="3337069"/>
            <a:ext cx="3888432" cy="28447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sz="2000" dirty="0"/>
              <a:t>Ser útil para el otro </a:t>
            </a:r>
          </a:p>
        </p:txBody>
      </p:sp>
      <p:sp>
        <p:nvSpPr>
          <p:cNvPr id="6" name="5 Elipse"/>
          <p:cNvSpPr/>
          <p:nvPr/>
        </p:nvSpPr>
        <p:spPr>
          <a:xfrm>
            <a:off x="6403329" y="1876647"/>
            <a:ext cx="3888432" cy="2770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sz="2000" dirty="0"/>
              <a:t>Resolver necesidades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417585" y="1968922"/>
            <a:ext cx="2592288" cy="6261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Concepto básico </a:t>
            </a:r>
          </a:p>
        </p:txBody>
      </p:sp>
      <p:pic>
        <p:nvPicPr>
          <p:cNvPr id="9" name="Imagen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97" y="4960137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Servir</a:t>
            </a:r>
            <a:endParaRPr lang="es-MX" dirty="0"/>
          </a:p>
        </p:txBody>
      </p:sp>
      <p:sp>
        <p:nvSpPr>
          <p:cNvPr id="3" name="Rectángulo redondeado 2"/>
          <p:cNvSpPr/>
          <p:nvPr/>
        </p:nvSpPr>
        <p:spPr>
          <a:xfrm>
            <a:off x="624881" y="2202288"/>
            <a:ext cx="4101665" cy="16433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“Cada </a:t>
            </a:r>
            <a:r>
              <a:rPr lang="es-CR" dirty="0" smtClean="0"/>
              <a:t>uno ponga al servicio de los demás el don que haya </a:t>
            </a:r>
            <a:r>
              <a:rPr lang="es-CR" dirty="0" smtClean="0"/>
              <a:t>recibido”</a:t>
            </a:r>
            <a:endParaRPr lang="es-CR" dirty="0" smtClean="0"/>
          </a:p>
          <a:p>
            <a:pPr algn="ctr"/>
            <a:r>
              <a:rPr lang="es-CR" dirty="0" smtClean="0"/>
              <a:t>1 PEDRO 4:10</a:t>
            </a:r>
            <a:endParaRPr lang="es-CR" dirty="0"/>
          </a:p>
        </p:txBody>
      </p:sp>
      <p:sp>
        <p:nvSpPr>
          <p:cNvPr id="4" name="Rectángulo redondeado 3"/>
          <p:cNvSpPr/>
          <p:nvPr/>
        </p:nvSpPr>
        <p:spPr>
          <a:xfrm>
            <a:off x="5285296" y="1017432"/>
            <a:ext cx="4494727" cy="1712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La mejor manera de encontrarse a sí mismo es perderse en el servicio a los demás.</a:t>
            </a:r>
          </a:p>
          <a:p>
            <a:pPr algn="ctr"/>
            <a:endParaRPr lang="es-CR" dirty="0" smtClean="0"/>
          </a:p>
          <a:p>
            <a:pPr algn="ctr"/>
            <a:r>
              <a:rPr lang="es-CR" sz="2000" b="1" dirty="0" smtClean="0"/>
              <a:t>Mahatma </a:t>
            </a:r>
            <a:r>
              <a:rPr lang="es-CR" sz="2000" b="1" dirty="0" err="1" smtClean="0"/>
              <a:t>Gadhi</a:t>
            </a:r>
            <a:r>
              <a:rPr lang="es-CR" sz="2000" b="1" dirty="0" smtClean="0"/>
              <a:t> </a:t>
            </a:r>
            <a:endParaRPr lang="es-CR" sz="20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805186" y="4378817"/>
            <a:ext cx="4101664" cy="164849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“</a:t>
            </a:r>
            <a:r>
              <a:rPr lang="es-CR" dirty="0" smtClean="0"/>
              <a:t>Quien </a:t>
            </a:r>
            <a:r>
              <a:rPr lang="es-CR" dirty="0" smtClean="0"/>
              <a:t>no vive para servir, no sirve para vivir</a:t>
            </a:r>
            <a:r>
              <a:rPr lang="es-CR" dirty="0" smtClean="0"/>
              <a:t>..!”</a:t>
            </a:r>
            <a:endParaRPr lang="es-CR" dirty="0" smtClean="0"/>
          </a:p>
          <a:p>
            <a:pPr algn="ctr"/>
            <a:r>
              <a:rPr lang="es-CR" sz="2000" b="1" dirty="0" smtClean="0"/>
              <a:t>Madre Teresa de Calcuta </a:t>
            </a:r>
            <a:endParaRPr lang="es-CR" sz="20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761815" y="3293075"/>
            <a:ext cx="4018208" cy="200014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“</a:t>
            </a:r>
            <a:r>
              <a:rPr lang="es-MX" dirty="0" smtClean="0"/>
              <a:t>El </a:t>
            </a:r>
            <a:r>
              <a:rPr lang="es-MX" dirty="0"/>
              <a:t>servicio es una felicidad segura, como gozar a la naturaleza y cuidarla para el que vendrá. Da sin medida y te darán sin medidas</a:t>
            </a:r>
            <a:r>
              <a:rPr lang="es-MX" dirty="0" smtClean="0"/>
              <a:t>.”</a:t>
            </a:r>
            <a:endParaRPr lang="es-MX" dirty="0" smtClean="0"/>
          </a:p>
          <a:p>
            <a:pPr algn="ctr"/>
            <a:r>
              <a:rPr lang="es-MX" b="1" dirty="0"/>
              <a:t> </a:t>
            </a:r>
            <a:r>
              <a:rPr lang="es-MX" b="1" dirty="0" smtClean="0"/>
              <a:t>  Facundo Cabral </a:t>
            </a:r>
            <a:endParaRPr lang="es-MX" b="1" dirty="0"/>
          </a:p>
        </p:txBody>
      </p:sp>
      <p:pic>
        <p:nvPicPr>
          <p:cNvPr id="8" name="Imagen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762" y="5031724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Servir</a:t>
            </a:r>
            <a:endParaRPr lang="es-MX" dirty="0"/>
          </a:p>
        </p:txBody>
      </p:sp>
      <p:pic>
        <p:nvPicPr>
          <p:cNvPr id="7" name="Imagen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93" y="4646799"/>
            <a:ext cx="2342737" cy="20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67437" y="2434107"/>
            <a:ext cx="7252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/>
              <a:t>El servicio es un elemento tan importante para el equilibrio y el bienestar del ser  humano. Es un modo de relacionarse, y en nuestra industria la gente paga por ello…… </a:t>
            </a:r>
            <a:endParaRPr lang="es-CR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93972" y="4491328"/>
            <a:ext cx="333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Emociones</a:t>
            </a:r>
          </a:p>
          <a:p>
            <a:r>
              <a:rPr lang="es-CR" dirty="0" smtClean="0"/>
              <a:t>Estado de ánimo </a:t>
            </a:r>
          </a:p>
          <a:p>
            <a:r>
              <a:rPr lang="es-CR" dirty="0" smtClean="0"/>
              <a:t>Sentimiento de valía personal</a:t>
            </a:r>
          </a:p>
          <a:p>
            <a:r>
              <a:rPr lang="es-CR" dirty="0" smtClean="0"/>
              <a:t>Fututas decisiones </a:t>
            </a:r>
            <a:endParaRPr lang="es-CR" dirty="0"/>
          </a:p>
        </p:txBody>
      </p:sp>
      <p:sp>
        <p:nvSpPr>
          <p:cNvPr id="8" name="Abrir llave 7"/>
          <p:cNvSpPr/>
          <p:nvPr/>
        </p:nvSpPr>
        <p:spPr>
          <a:xfrm>
            <a:off x="4288665" y="4491328"/>
            <a:ext cx="450760" cy="1355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CuadroTexto 10"/>
          <p:cNvSpPr txBox="1"/>
          <p:nvPr/>
        </p:nvSpPr>
        <p:spPr>
          <a:xfrm rot="19076204">
            <a:off x="1867437" y="4646799"/>
            <a:ext cx="2047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     </a:t>
            </a:r>
          </a:p>
          <a:p>
            <a:r>
              <a:rPr lang="es-CR" sz="2800" dirty="0" smtClean="0"/>
              <a:t>    Impacta: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27407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Tipos de servicio 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Servicio malo</a:t>
            </a:r>
            <a:r>
              <a:rPr lang="es-MX" dirty="0"/>
              <a:t>: </a:t>
            </a:r>
            <a:r>
              <a:rPr lang="es-MX" dirty="0" smtClean="0"/>
              <a:t> No </a:t>
            </a:r>
            <a:r>
              <a:rPr lang="es-MX" dirty="0"/>
              <a:t>lograr las expectativas del cliente</a:t>
            </a:r>
          </a:p>
          <a:p>
            <a:endParaRPr lang="es-C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7" y="4852598"/>
            <a:ext cx="1207021" cy="119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75" y="4852598"/>
            <a:ext cx="1640452" cy="12350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0" y="2929839"/>
            <a:ext cx="1512196" cy="15081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27" y="3064977"/>
            <a:ext cx="2139375" cy="13730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77" y="4812108"/>
            <a:ext cx="1235229" cy="12352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88" y="2886370"/>
            <a:ext cx="1411310" cy="14113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9" y="2997409"/>
            <a:ext cx="2746014" cy="137300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27" y="4639152"/>
            <a:ext cx="1838460" cy="1329007"/>
          </a:xfrm>
          <a:prstGeom prst="rect">
            <a:avLst/>
          </a:prstGeom>
        </p:spPr>
      </p:pic>
      <p:pic>
        <p:nvPicPr>
          <p:cNvPr id="17" name="Imagen 4" descr="image0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91" y="532928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2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Tipos de servicio 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Servicio no diferenciado</a:t>
            </a:r>
            <a:r>
              <a:rPr lang="es-MX" dirty="0"/>
              <a:t>: Es aceptable, cumple </a:t>
            </a:r>
            <a:r>
              <a:rPr lang="es-MX" dirty="0" smtClean="0"/>
              <a:t>con lo </a:t>
            </a:r>
            <a:r>
              <a:rPr lang="es-MX" dirty="0"/>
              <a:t>mínimo que el cliente espera.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dirty="0"/>
              <a:t>Lo aplican las personas conformistas.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dirty="0"/>
              <a:t>No genera mayor impacto en el cliente.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12" y="3850783"/>
            <a:ext cx="2030245" cy="1517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33" y="4015059"/>
            <a:ext cx="2078715" cy="20787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96" y="3982853"/>
            <a:ext cx="2143125" cy="2143125"/>
          </a:xfrm>
          <a:prstGeom prst="rect">
            <a:avLst/>
          </a:prstGeom>
        </p:spPr>
      </p:pic>
      <p:pic>
        <p:nvPicPr>
          <p:cNvPr id="9" name="Imagen 4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474" y="5251131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8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Tipos de servicio 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b="1" dirty="0" smtClean="0"/>
              <a:t>Servicio de excelencia</a:t>
            </a:r>
            <a:r>
              <a:rPr lang="es-CR" dirty="0" smtClean="0"/>
              <a:t>: Cumple </a:t>
            </a:r>
            <a:r>
              <a:rPr lang="es-CR" dirty="0" smtClean="0">
                <a:solidFill>
                  <a:srgbClr val="FF0000"/>
                </a:solidFill>
              </a:rPr>
              <a:t>pero también excede </a:t>
            </a:r>
            <a:r>
              <a:rPr lang="es-CR" dirty="0" smtClean="0"/>
              <a:t>las expectativas del cliente </a:t>
            </a:r>
          </a:p>
          <a:p>
            <a:r>
              <a:rPr lang="es-CR" dirty="0"/>
              <a:t> </a:t>
            </a:r>
            <a:r>
              <a:rPr lang="es-CR" dirty="0" smtClean="0"/>
              <a:t>                              Resuelve: Necesidades Intelectuales</a:t>
            </a:r>
          </a:p>
          <a:p>
            <a:r>
              <a:rPr lang="es-CR" dirty="0"/>
              <a:t> </a:t>
            </a:r>
            <a:r>
              <a:rPr lang="es-CR" dirty="0" smtClean="0"/>
              <a:t>                                            Necesidades emocionales</a:t>
            </a:r>
          </a:p>
          <a:p>
            <a:r>
              <a:rPr lang="es-CR" dirty="0"/>
              <a:t> </a:t>
            </a:r>
            <a:r>
              <a:rPr lang="es-CR" dirty="0" smtClean="0"/>
              <a:t>                    </a:t>
            </a: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26" y="4141696"/>
            <a:ext cx="11927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46" y="508892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4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886" y="997341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s-CR" sz="4000" dirty="0" smtClean="0">
                <a:latin typeface="Baskerville Old Face" panose="02020602080505020303" pitchFamily="18" charset="0"/>
              </a:rPr>
              <a:t/>
            </a:r>
            <a:br>
              <a:rPr lang="es-CR" sz="4000" dirty="0" smtClean="0">
                <a:latin typeface="Baskerville Old Face" panose="02020602080505020303" pitchFamily="18" charset="0"/>
              </a:rPr>
            </a:br>
            <a:r>
              <a:rPr lang="es-CR" sz="4000" dirty="0" smtClean="0">
                <a:latin typeface="Baskerville Old Face" panose="02020602080505020303" pitchFamily="18" charset="0"/>
              </a:rPr>
              <a:t>Arenal </a:t>
            </a:r>
            <a:r>
              <a:rPr lang="es-CR" sz="4000" dirty="0" err="1" smtClean="0">
                <a:latin typeface="Baskerville Old Face" panose="02020602080505020303" pitchFamily="18" charset="0"/>
              </a:rPr>
              <a:t>springs</a:t>
            </a:r>
            <a:r>
              <a:rPr lang="es-CR" sz="4000" dirty="0" smtClean="0">
                <a:latin typeface="Baskerville Old Face" panose="02020602080505020303" pitchFamily="18" charset="0"/>
              </a:rPr>
              <a:t>: </a:t>
            </a:r>
            <a:br>
              <a:rPr lang="es-CR" sz="4000" dirty="0" smtClean="0">
                <a:latin typeface="Baskerville Old Face" panose="02020602080505020303" pitchFamily="18" charset="0"/>
              </a:rPr>
            </a:br>
            <a:r>
              <a:rPr lang="es-CR" sz="4000" dirty="0" smtClean="0">
                <a:latin typeface="Baskerville Old Face" panose="02020602080505020303" pitchFamily="18" charset="0"/>
              </a:rPr>
              <a:t/>
            </a:r>
            <a:br>
              <a:rPr lang="es-CR" sz="4000" dirty="0" smtClean="0">
                <a:latin typeface="Baskerville Old Face" panose="02020602080505020303" pitchFamily="18" charset="0"/>
              </a:rPr>
            </a:br>
            <a:r>
              <a:rPr lang="es-CR" sz="4000" dirty="0" smtClean="0">
                <a:latin typeface="Baskerville Old Face" panose="02020602080505020303" pitchFamily="18" charset="0"/>
              </a:rPr>
              <a:t>marca Servicio </a:t>
            </a:r>
            <a:r>
              <a:rPr lang="es-CR" sz="4000" dirty="0">
                <a:latin typeface="Baskerville Old Face" panose="02020602080505020303" pitchFamily="18" charset="0"/>
              </a:rPr>
              <a:t>de excelencia</a:t>
            </a:r>
          </a:p>
        </p:txBody>
      </p:sp>
      <p:pic>
        <p:nvPicPr>
          <p:cNvPr id="4" name="Imagen 4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036" y="4631397"/>
            <a:ext cx="1818924" cy="180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01520" y="2887682"/>
            <a:ext cx="7366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CR" dirty="0" smtClean="0"/>
              <a:t>La manera en la que se  solucionan las inconformidades a los clientes.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CR" dirty="0" smtClean="0"/>
              <a:t>Los planes de mejora en la restructuración y servicio.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CR" dirty="0" smtClean="0"/>
              <a:t>La capacitación integral del personal.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CR" dirty="0" smtClean="0"/>
              <a:t>Los beneficios, incentivos,  inversión y disposición  por mejorar y colaborar </a:t>
            </a:r>
            <a:r>
              <a:rPr lang="es-CR" dirty="0" smtClean="0"/>
              <a:t>con</a:t>
            </a:r>
            <a:r>
              <a:rPr lang="es-CR" dirty="0" smtClean="0"/>
              <a:t> </a:t>
            </a:r>
            <a:r>
              <a:rPr lang="es-CR" dirty="0" smtClean="0"/>
              <a:t>el bienestar de los colaboradores.</a:t>
            </a:r>
          </a:p>
          <a:p>
            <a:pPr>
              <a:lnSpc>
                <a:spcPct val="200000"/>
              </a:lnSpc>
            </a:pPr>
            <a:endParaRPr lang="es-CR" dirty="0" smtClean="0"/>
          </a:p>
          <a:p>
            <a:pPr>
              <a:lnSpc>
                <a:spcPct val="200000"/>
              </a:lnSpc>
            </a:pPr>
            <a:r>
              <a:rPr lang="es-CR" dirty="0" smtClean="0"/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4124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Servicio de excelencia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R" dirty="0" smtClean="0">
                <a:solidFill>
                  <a:srgbClr val="FF0000"/>
                </a:solidFill>
              </a:rPr>
              <a:t>Resuelve</a:t>
            </a:r>
            <a:r>
              <a:rPr lang="es-CR" dirty="0" smtClean="0">
                <a:solidFill>
                  <a:srgbClr val="FF0000"/>
                </a:solidFill>
              </a:rPr>
              <a:t>:</a:t>
            </a:r>
            <a:r>
              <a:rPr lang="es-CR" dirty="0" smtClean="0"/>
              <a:t> </a:t>
            </a:r>
            <a:endParaRPr lang="es-CR" dirty="0" smtClean="0"/>
          </a:p>
          <a:p>
            <a:pPr marL="0" indent="0">
              <a:buNone/>
            </a:pPr>
            <a:r>
              <a:rPr lang="es-CR" b="1" dirty="0" smtClean="0"/>
              <a:t>1.</a:t>
            </a:r>
            <a:r>
              <a:rPr lang="es-CR" b="1" u="sng" dirty="0" smtClean="0"/>
              <a:t>Necesidades Intelectuales</a:t>
            </a:r>
            <a:r>
              <a:rPr lang="es-CR" b="1" dirty="0" smtClean="0"/>
              <a:t>:  </a:t>
            </a:r>
            <a:r>
              <a:rPr lang="es-MX" sz="2000" dirty="0" smtClean="0"/>
              <a:t>Son </a:t>
            </a:r>
            <a:r>
              <a:rPr lang="es-MX" sz="2000" dirty="0"/>
              <a:t>las que  generan las facilidades esperadas a nivel funcional  material y del </a:t>
            </a:r>
            <a:r>
              <a:rPr lang="es-MX" sz="2000" dirty="0" smtClean="0"/>
              <a:t>entorno</a:t>
            </a:r>
          </a:p>
          <a:p>
            <a:pPr marL="0" indent="0">
              <a:buNone/>
            </a:pPr>
            <a:endParaRPr lang="es-CR" sz="2000" dirty="0" smtClean="0"/>
          </a:p>
          <a:p>
            <a:pPr marL="0" indent="0">
              <a:buNone/>
            </a:pPr>
            <a:endParaRPr lang="es-CR" sz="2000" dirty="0" smtClean="0"/>
          </a:p>
          <a:p>
            <a:pPr marL="0" indent="0">
              <a:buNone/>
            </a:pPr>
            <a:r>
              <a:rPr lang="es-CR" dirty="0" smtClean="0"/>
              <a:t>                  </a:t>
            </a: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0" y="3882226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68" y="3882226"/>
            <a:ext cx="2466975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58" y="3882226"/>
            <a:ext cx="2735684" cy="1743075"/>
          </a:xfrm>
          <a:prstGeom prst="rect">
            <a:avLst/>
          </a:prstGeom>
        </p:spPr>
      </p:pic>
      <p:pic>
        <p:nvPicPr>
          <p:cNvPr id="10" name="Imagen 4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80" y="5329286"/>
            <a:ext cx="1713809" cy="1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4930</TotalTime>
  <Words>605</Words>
  <Application>Microsoft Office PowerPoint</Application>
  <PresentationFormat>Panorámica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Baskerville Old Face</vt:lpstr>
      <vt:lpstr>Tw Cen MT</vt:lpstr>
      <vt:lpstr>Tw Cen MT Condensed</vt:lpstr>
      <vt:lpstr>Wingdings</vt:lpstr>
      <vt:lpstr>Wingdings 3</vt:lpstr>
      <vt:lpstr>Integral</vt:lpstr>
      <vt:lpstr>El servicio </vt:lpstr>
      <vt:lpstr>Servir</vt:lpstr>
      <vt:lpstr>Servir</vt:lpstr>
      <vt:lpstr>Servir</vt:lpstr>
      <vt:lpstr>Tipos de servicio </vt:lpstr>
      <vt:lpstr>Tipos de servicio </vt:lpstr>
      <vt:lpstr>Tipos de servicio </vt:lpstr>
      <vt:lpstr> Arenal springs:   marca Servicio de excelencia</vt:lpstr>
      <vt:lpstr>Servicio de excelencia</vt:lpstr>
      <vt:lpstr>Servicio de excelencia</vt:lpstr>
      <vt:lpstr>Servicio de excelencia</vt:lpstr>
      <vt:lpstr>Cómo recupero un cliente después de un problema?</vt:lpstr>
      <vt:lpstr>La importancia de la Inteligencia emocional en quien da el servicio</vt:lpstr>
      <vt:lpstr>Cuándo está un cerebro alerta? </vt:lpstr>
      <vt:lpstr>El cliente siempre tiene la razón?</vt:lpstr>
      <vt:lpstr>El cliente siempre tiene la razón?</vt:lpstr>
      <vt:lpstr>Gracias!!!!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servicio</dc:title>
  <dc:creator>Liz</dc:creator>
  <cp:lastModifiedBy>Liz</cp:lastModifiedBy>
  <cp:revision>26</cp:revision>
  <dcterms:created xsi:type="dcterms:W3CDTF">2017-09-27T02:20:30Z</dcterms:created>
  <dcterms:modified xsi:type="dcterms:W3CDTF">2017-10-01T00:54:06Z</dcterms:modified>
</cp:coreProperties>
</file>