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87" r:id="rId11"/>
    <p:sldId id="278" r:id="rId12"/>
    <p:sldId id="279" r:id="rId13"/>
    <p:sldId id="280" r:id="rId14"/>
    <p:sldId id="281" r:id="rId15"/>
    <p:sldId id="269" r:id="rId16"/>
    <p:sldId id="282" r:id="rId17"/>
    <p:sldId id="283" r:id="rId18"/>
    <p:sldId id="284" r:id="rId19"/>
    <p:sldId id="286" r:id="rId20"/>
    <p:sldId id="28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&#225;n%20Ramirez\Desktop\CSC%20Datos%20a%20Mayo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 dirty="0"/>
              <a:t>Quejas por Mes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99A-4289-BB1A-10467F27F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Hoja1!$B$8:$B$14</c:f>
              <c:numCache>
                <c:formatCode>mmm\-yy</c:formatCode>
                <c:ptCount val="7"/>
                <c:pt idx="0">
                  <c:v>43040</c:v>
                </c:pt>
                <c:pt idx="1">
                  <c:v>43070</c:v>
                </c:pt>
                <c:pt idx="2">
                  <c:v>43101</c:v>
                </c:pt>
                <c:pt idx="3">
                  <c:v>43132</c:v>
                </c:pt>
                <c:pt idx="4">
                  <c:v>43160</c:v>
                </c:pt>
                <c:pt idx="5">
                  <c:v>43191</c:v>
                </c:pt>
                <c:pt idx="6">
                  <c:v>43221</c:v>
                </c:pt>
              </c:numCache>
            </c:numRef>
          </c:cat>
          <c:val>
            <c:numRef>
              <c:f>Hoja1!$D$8:$D$14</c:f>
              <c:numCache>
                <c:formatCode>0.00%</c:formatCode>
                <c:ptCount val="7"/>
                <c:pt idx="0">
                  <c:v>2.4896265560165973E-2</c:v>
                </c:pt>
                <c:pt idx="1">
                  <c:v>0.17634854771784234</c:v>
                </c:pt>
                <c:pt idx="2">
                  <c:v>0.35892116182572614</c:v>
                </c:pt>
                <c:pt idx="3">
                  <c:v>0.20539419087136929</c:v>
                </c:pt>
                <c:pt idx="4">
                  <c:v>0.23443983402489627</c:v>
                </c:pt>
                <c:pt idx="5">
                  <c:v>0.23651452282157676</c:v>
                </c:pt>
                <c:pt idx="6">
                  <c:v>0.25518672199170123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9A-4289-BB1A-10467F27F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8797328"/>
        <c:axId val="748795664"/>
      </c:barChart>
      <c:dateAx>
        <c:axId val="7487973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748795664"/>
        <c:crosses val="autoZero"/>
        <c:auto val="1"/>
        <c:lblOffset val="100"/>
        <c:baseTimeUnit val="months"/>
      </c:dateAx>
      <c:valAx>
        <c:axId val="74879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74879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Calidad</a:t>
            </a:r>
            <a:r>
              <a:rPr lang="es-CR" sz="2400" b="1" baseline="0"/>
              <a:t> de Comida</a:t>
            </a:r>
            <a:endParaRPr lang="es-CR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'Por Queja'!$F$2:$F$5</c:f>
              <c:strCache>
                <c:ptCount val="4"/>
                <c:pt idx="0">
                  <c:v>Restaurantes (Todos)</c:v>
                </c:pt>
                <c:pt idx="1">
                  <c:v>Restaurante</c:v>
                </c:pt>
                <c:pt idx="2">
                  <c:v>Restaurante Italiano</c:v>
                </c:pt>
                <c:pt idx="3">
                  <c:v>Bar Húmedo</c:v>
                </c:pt>
              </c:strCache>
            </c:strRef>
          </c:cat>
          <c:val>
            <c:numRef>
              <c:f>'Por Queja'!$G$2:$G$5</c:f>
              <c:numCache>
                <c:formatCode>General</c:formatCode>
                <c:ptCount val="4"/>
                <c:pt idx="0">
                  <c:v>40</c:v>
                </c:pt>
                <c:pt idx="1">
                  <c:v>21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6D-4AA4-8688-82C44AD5B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2064288"/>
        <c:axId val="1052068864"/>
      </c:barChart>
      <c:catAx>
        <c:axId val="105206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8864"/>
        <c:crosses val="autoZero"/>
        <c:auto val="1"/>
        <c:lblAlgn val="ctr"/>
        <c:lblOffset val="100"/>
        <c:noMultiLvlLbl val="0"/>
      </c:catAx>
      <c:valAx>
        <c:axId val="105206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 dirty="0"/>
              <a:t>Categoría de Quejas</a:t>
            </a:r>
          </a:p>
        </c:rich>
      </c:tx>
      <c:layout>
        <c:manualLayout>
          <c:xMode val="edge"/>
          <c:yMode val="edge"/>
          <c:x val="0.374083046422367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>
        <c:manualLayout>
          <c:layoutTarget val="inner"/>
          <c:xMode val="edge"/>
          <c:yMode val="edge"/>
          <c:x val="0.35818783220129191"/>
          <c:y val="0.29856010984253684"/>
          <c:w val="0.28362433559741623"/>
          <c:h val="0.698487871980162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77-4C63-8F83-2F7871BC3082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77-4C63-8F83-2F7871BC308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77-4C63-8F83-2F7871BC3082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77-4C63-8F83-2F7871BC30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77-4C63-8F83-2F7871BC3082}"/>
              </c:ext>
            </c:extLst>
          </c:dPt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877-4C63-8F83-2F7871BC3082}"/>
                </c:ext>
              </c:extLst>
            </c:dLbl>
            <c:dLbl>
              <c:idx val="1"/>
              <c:layout>
                <c:manualLayout>
                  <c:x val="6.9444444444444337E-2"/>
                  <c:y val="0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F877-4C63-8F83-2F7871BC3082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F877-4C63-8F83-2F7871BC3082}"/>
                </c:ext>
              </c:extLst>
            </c:dLbl>
            <c:dLbl>
              <c:idx val="3"/>
              <c:layout>
                <c:manualLayout>
                  <c:x val="-0.15555555555555556"/>
                  <c:y val="3.703703703703701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F877-4C63-8F83-2F7871BC3082}"/>
                </c:ext>
              </c:extLst>
            </c:dLbl>
            <c:dLbl>
              <c:idx val="4"/>
              <c:layout>
                <c:manualLayout>
                  <c:x val="-0.1361111111111111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77-4C63-8F83-2F7871BC308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Hoja1!$B$39:$B$43</c:f>
              <c:strCache>
                <c:ptCount val="5"/>
                <c:pt idx="0">
                  <c:v>VERDE</c:v>
                </c:pt>
                <c:pt idx="1">
                  <c:v>AMARILLO</c:v>
                </c:pt>
                <c:pt idx="2">
                  <c:v>ROJA</c:v>
                </c:pt>
                <c:pt idx="3">
                  <c:v>DESESTIMADA</c:v>
                </c:pt>
                <c:pt idx="4">
                  <c:v>OPORTUNIDAD</c:v>
                </c:pt>
              </c:strCache>
            </c:strRef>
          </c:cat>
          <c:val>
            <c:numRef>
              <c:f>Hoja1!$C$39:$C$43</c:f>
              <c:numCache>
                <c:formatCode>General</c:formatCode>
                <c:ptCount val="5"/>
                <c:pt idx="0">
                  <c:v>38</c:v>
                </c:pt>
                <c:pt idx="1">
                  <c:v>52</c:v>
                </c:pt>
                <c:pt idx="2">
                  <c:v>523</c:v>
                </c:pt>
                <c:pt idx="3">
                  <c:v>104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77-4C63-8F83-2F7871BC3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Clientes que</a:t>
            </a:r>
            <a:r>
              <a:rPr lang="es-CR" sz="2400" b="1" baseline="0"/>
              <a:t> manifestaron queja</a:t>
            </a:r>
            <a:endParaRPr lang="es-CR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Hoja1!$B$26:$B$32</c:f>
              <c:numCache>
                <c:formatCode>mmm\-yy</c:formatCode>
                <c:ptCount val="7"/>
                <c:pt idx="0">
                  <c:v>43040</c:v>
                </c:pt>
                <c:pt idx="1">
                  <c:v>43070</c:v>
                </c:pt>
                <c:pt idx="2">
                  <c:v>43101</c:v>
                </c:pt>
                <c:pt idx="3">
                  <c:v>43132</c:v>
                </c:pt>
                <c:pt idx="4">
                  <c:v>43160</c:v>
                </c:pt>
                <c:pt idx="5">
                  <c:v>43191</c:v>
                </c:pt>
                <c:pt idx="6">
                  <c:v>43221</c:v>
                </c:pt>
              </c:numCache>
            </c:numRef>
          </c:cat>
          <c:val>
            <c:numRef>
              <c:f>Hoja1!$C$26:$C$32</c:f>
              <c:numCache>
                <c:formatCode>General</c:formatCode>
                <c:ptCount val="7"/>
                <c:pt idx="0">
                  <c:v>11</c:v>
                </c:pt>
                <c:pt idx="1">
                  <c:v>68</c:v>
                </c:pt>
                <c:pt idx="2">
                  <c:v>159</c:v>
                </c:pt>
                <c:pt idx="3">
                  <c:v>93</c:v>
                </c:pt>
                <c:pt idx="4">
                  <c:v>99</c:v>
                </c:pt>
                <c:pt idx="5">
                  <c:v>113</c:v>
                </c:pt>
                <c:pt idx="6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A7-4A7D-B774-6B94C90C6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8527536"/>
        <c:axId val="1018516720"/>
      </c:barChart>
      <c:dateAx>
        <c:axId val="10185275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8516720"/>
        <c:crosses val="autoZero"/>
        <c:auto val="1"/>
        <c:lblOffset val="100"/>
        <c:baseTimeUnit val="months"/>
      </c:dateAx>
      <c:valAx>
        <c:axId val="101851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1852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10 - Áreas de quejas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Área'!$B$2:$B$11</c:f>
              <c:strCache>
                <c:ptCount val="10"/>
                <c:pt idx="0">
                  <c:v>Habitación</c:v>
                </c:pt>
                <c:pt idx="1">
                  <c:v>Restaurante</c:v>
                </c:pt>
                <c:pt idx="2">
                  <c:v>Hotel</c:v>
                </c:pt>
                <c:pt idx="3">
                  <c:v>Recepción</c:v>
                </c:pt>
                <c:pt idx="4">
                  <c:v>Restaurantes (Todos)</c:v>
                </c:pt>
                <c:pt idx="5">
                  <c:v>Bar Húmedo</c:v>
                </c:pt>
                <c:pt idx="6">
                  <c:v>Piscinas</c:v>
                </c:pt>
                <c:pt idx="7">
                  <c:v>Restaurante Italiano</c:v>
                </c:pt>
                <c:pt idx="8">
                  <c:v>Gimnasio</c:v>
                </c:pt>
                <c:pt idx="9">
                  <c:v>Spa</c:v>
                </c:pt>
              </c:strCache>
            </c:strRef>
          </c:cat>
          <c:val>
            <c:numRef>
              <c:f>'Por Área'!$C$2:$C$11</c:f>
              <c:numCache>
                <c:formatCode>General</c:formatCode>
                <c:ptCount val="10"/>
                <c:pt idx="0">
                  <c:v>406</c:v>
                </c:pt>
                <c:pt idx="1">
                  <c:v>114</c:v>
                </c:pt>
                <c:pt idx="2">
                  <c:v>75</c:v>
                </c:pt>
                <c:pt idx="3">
                  <c:v>24</c:v>
                </c:pt>
                <c:pt idx="4">
                  <c:v>20</c:v>
                </c:pt>
                <c:pt idx="5">
                  <c:v>10</c:v>
                </c:pt>
                <c:pt idx="6">
                  <c:v>10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D-448F-8E57-690899E81B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393161680"/>
        <c:axId val="393180400"/>
      </c:barChart>
      <c:catAx>
        <c:axId val="39316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93180400"/>
        <c:crosses val="autoZero"/>
        <c:auto val="1"/>
        <c:lblAlgn val="ctr"/>
        <c:lblOffset val="100"/>
        <c:noMultiLvlLbl val="0"/>
      </c:catAx>
      <c:valAx>
        <c:axId val="393180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93161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Quejas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87C-4B85-BF25-2E7E4C4D7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87C-4B85-BF25-2E7E4C4D7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87C-4B85-BF25-2E7E4C4D7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87C-4B85-BF25-2E7E4C4D78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87C-4B85-BF25-2E7E4C4D78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87C-4B85-BF25-2E7E4C4D78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87C-4B85-BF25-2E7E4C4D78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87C-4B85-BF25-2E7E4C4D788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87C-4B85-BF25-2E7E4C4D78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87C-4B85-BF25-2E7E4C4D7881}"/>
              </c:ext>
            </c:extLst>
          </c:dPt>
          <c:dLbls>
            <c:dLbl>
              <c:idx val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87C-4B85-BF25-2E7E4C4D788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'Top Quejas'!$B$2:$B$11</c:f>
              <c:strCache>
                <c:ptCount val="10"/>
                <c:pt idx="0">
                  <c:v>CALIDAD COMIDA</c:v>
                </c:pt>
                <c:pt idx="1">
                  <c:v>PLAGAS</c:v>
                </c:pt>
                <c:pt idx="2">
                  <c:v>SILLAS EN HABITACIÓN</c:v>
                </c:pt>
                <c:pt idx="3">
                  <c:v>RUIDO HABITACIÓN</c:v>
                </c:pt>
                <c:pt idx="4">
                  <c:v>ILUMINACIÓN HABITACIÓN</c:v>
                </c:pt>
                <c:pt idx="5">
                  <c:v>DESAYUNOS</c:v>
                </c:pt>
                <c:pt idx="6">
                  <c:v>WIFI</c:v>
                </c:pt>
                <c:pt idx="7">
                  <c:v>AGUA CALIENTE</c:v>
                </c:pt>
                <c:pt idx="8">
                  <c:v>ESPEJO</c:v>
                </c:pt>
                <c:pt idx="9">
                  <c:v>LUZ EN ROPERO</c:v>
                </c:pt>
              </c:strCache>
            </c:strRef>
          </c:cat>
          <c:val>
            <c:numRef>
              <c:f>'Top Quejas'!$C$2:$C$11</c:f>
              <c:numCache>
                <c:formatCode>General</c:formatCode>
                <c:ptCount val="10"/>
                <c:pt idx="0">
                  <c:v>71</c:v>
                </c:pt>
                <c:pt idx="1">
                  <c:v>66</c:v>
                </c:pt>
                <c:pt idx="2">
                  <c:v>57</c:v>
                </c:pt>
                <c:pt idx="3">
                  <c:v>32</c:v>
                </c:pt>
                <c:pt idx="4">
                  <c:v>22</c:v>
                </c:pt>
                <c:pt idx="5">
                  <c:v>18</c:v>
                </c:pt>
                <c:pt idx="6">
                  <c:v>18</c:v>
                </c:pt>
                <c:pt idx="7">
                  <c:v>15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87C-4B85-BF25-2E7E4C4D788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587C-4B85-BF25-2E7E4C4D7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587C-4B85-BF25-2E7E4C4D7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587C-4B85-BF25-2E7E4C4D7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587C-4B85-BF25-2E7E4C4D78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587C-4B85-BF25-2E7E4C4D78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587C-4B85-BF25-2E7E4C4D78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587C-4B85-BF25-2E7E4C4D78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587C-4B85-BF25-2E7E4C4D788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587C-4B85-BF25-2E7E4C4D788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587C-4B85-BF25-2E7E4C4D788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'Top Quejas'!$B$2:$B$11</c:f>
              <c:strCache>
                <c:ptCount val="10"/>
                <c:pt idx="0">
                  <c:v>CALIDAD COMIDA</c:v>
                </c:pt>
                <c:pt idx="1">
                  <c:v>PLAGAS</c:v>
                </c:pt>
                <c:pt idx="2">
                  <c:v>SILLAS EN HABITACIÓN</c:v>
                </c:pt>
                <c:pt idx="3">
                  <c:v>RUIDO HABITACIÓN</c:v>
                </c:pt>
                <c:pt idx="4">
                  <c:v>ILUMINACIÓN HABITACIÓN</c:v>
                </c:pt>
                <c:pt idx="5">
                  <c:v>DESAYUNOS</c:v>
                </c:pt>
                <c:pt idx="6">
                  <c:v>WIFI</c:v>
                </c:pt>
                <c:pt idx="7">
                  <c:v>AGUA CALIENTE</c:v>
                </c:pt>
                <c:pt idx="8">
                  <c:v>ESPEJO</c:v>
                </c:pt>
                <c:pt idx="9">
                  <c:v>LUZ EN ROPERO</c:v>
                </c:pt>
              </c:strCache>
            </c:strRef>
          </c:cat>
          <c:val>
            <c:numRef>
              <c:f>'Top Quejas'!$D$2:$D$11</c:f>
              <c:numCache>
                <c:formatCode>0%</c:formatCode>
                <c:ptCount val="10"/>
                <c:pt idx="0">
                  <c:v>0.11563517915309446</c:v>
                </c:pt>
                <c:pt idx="1">
                  <c:v>0.10749185667752444</c:v>
                </c:pt>
                <c:pt idx="2">
                  <c:v>9.2833876221498371E-2</c:v>
                </c:pt>
                <c:pt idx="3">
                  <c:v>5.2117263843648211E-2</c:v>
                </c:pt>
                <c:pt idx="4">
                  <c:v>3.5830618892508145E-2</c:v>
                </c:pt>
                <c:pt idx="5">
                  <c:v>2.9315960912052116E-2</c:v>
                </c:pt>
                <c:pt idx="6">
                  <c:v>2.9315960912052116E-2</c:v>
                </c:pt>
                <c:pt idx="7">
                  <c:v>2.4429967426710098E-2</c:v>
                </c:pt>
                <c:pt idx="8">
                  <c:v>2.2801302931596091E-2</c:v>
                </c:pt>
                <c:pt idx="9">
                  <c:v>2.1172638436482084E-2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587C-4B85-BF25-2E7E4C4D788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Febrero</a:t>
            </a:r>
            <a:r>
              <a:rPr lang="es-CR" sz="2400" b="1" baseline="0"/>
              <a:t> 2018</a:t>
            </a:r>
            <a:endParaRPr lang="es-CR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Hoja1!$B$322:$B$331</c:f>
              <c:strCache>
                <c:ptCount val="10"/>
                <c:pt idx="0">
                  <c:v>SILLAS EN HABITACIÓN</c:v>
                </c:pt>
                <c:pt idx="1">
                  <c:v>ILUMINACIÓN HABITACIÓN</c:v>
                </c:pt>
                <c:pt idx="2">
                  <c:v>PLAGAS</c:v>
                </c:pt>
                <c:pt idx="3">
                  <c:v>CALIDAD COMIDA</c:v>
                </c:pt>
                <c:pt idx="4">
                  <c:v>DESAYUNOS</c:v>
                </c:pt>
                <c:pt idx="5">
                  <c:v>WIFI</c:v>
                </c:pt>
                <c:pt idx="6">
                  <c:v>ESPEJO</c:v>
                </c:pt>
                <c:pt idx="7">
                  <c:v>RUIDO HABITACIÓN</c:v>
                </c:pt>
                <c:pt idx="8">
                  <c:v>BAÑO RESBALOSO</c:v>
                </c:pt>
                <c:pt idx="9">
                  <c:v>LAMPARA DE LECTURA</c:v>
                </c:pt>
              </c:strCache>
            </c:strRef>
          </c:cat>
          <c:val>
            <c:numRef>
              <c:f>Hoja1!$C$322:$C$331</c:f>
              <c:numCache>
                <c:formatCode>General</c:formatCode>
                <c:ptCount val="10"/>
                <c:pt idx="0">
                  <c:v>15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F-480E-B78F-09D037494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1376544"/>
        <c:axId val="341376960"/>
        <c:axId val="0"/>
      </c:bar3DChart>
      <c:catAx>
        <c:axId val="34137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41376960"/>
        <c:crosses val="autoZero"/>
        <c:auto val="1"/>
        <c:lblAlgn val="ctr"/>
        <c:lblOffset val="100"/>
        <c:noMultiLvlLbl val="0"/>
      </c:catAx>
      <c:valAx>
        <c:axId val="34137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34137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/>
              <a:t>Top 10 - Quejas de Marzo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Hoja1!$B$359:$B$368</c:f>
              <c:strCache>
                <c:ptCount val="10"/>
                <c:pt idx="0">
                  <c:v>SILLAS EN HABITACIÓN</c:v>
                </c:pt>
                <c:pt idx="1">
                  <c:v>PLAGAS</c:v>
                </c:pt>
                <c:pt idx="2">
                  <c:v>WIFI</c:v>
                </c:pt>
                <c:pt idx="3">
                  <c:v>RUIDO HABITACIÓN</c:v>
                </c:pt>
                <c:pt idx="4">
                  <c:v>CALIDAD COMIDA</c:v>
                </c:pt>
                <c:pt idx="5">
                  <c:v>LUZ EN ROPERO</c:v>
                </c:pt>
                <c:pt idx="6">
                  <c:v>BAÑO RESBALOSO</c:v>
                </c:pt>
                <c:pt idx="7">
                  <c:v>ESPEJO</c:v>
                </c:pt>
                <c:pt idx="8">
                  <c:v>ATENCIÓN AL CLIENTE RESTAURANTE</c:v>
                </c:pt>
                <c:pt idx="9">
                  <c:v>USO DE PISCINA</c:v>
                </c:pt>
              </c:strCache>
            </c:strRef>
          </c:cat>
          <c:val>
            <c:numRef>
              <c:f>Hoja1!$C$359:$C$368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9F-4017-9531-A97ED8103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79903312"/>
        <c:axId val="879880848"/>
        <c:axId val="0"/>
      </c:bar3DChart>
      <c:catAx>
        <c:axId val="87990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80848"/>
        <c:crosses val="autoZero"/>
        <c:auto val="1"/>
        <c:lblAlgn val="ctr"/>
        <c:lblOffset val="100"/>
        <c:noMultiLvlLbl val="0"/>
      </c:catAx>
      <c:valAx>
        <c:axId val="87988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90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Abril</a:t>
            </a:r>
            <a:r>
              <a:rPr lang="es-CR" sz="2400" b="1" baseline="0"/>
              <a:t> 2018</a:t>
            </a:r>
            <a:endParaRPr lang="es-CR" sz="2400" b="1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Hoja1!$B$399:$B$408</c:f>
              <c:strCache>
                <c:ptCount val="10"/>
                <c:pt idx="0">
                  <c:v>PLAGAS</c:v>
                </c:pt>
                <c:pt idx="1">
                  <c:v>SILLAS EN HABITACIÓN</c:v>
                </c:pt>
                <c:pt idx="2">
                  <c:v>RUIDO HABITACIÓN</c:v>
                </c:pt>
                <c:pt idx="3">
                  <c:v>WIFI</c:v>
                </c:pt>
                <c:pt idx="4">
                  <c:v>DESESTIMADA</c:v>
                </c:pt>
                <c:pt idx="5">
                  <c:v>CALIDAD COMIDA</c:v>
                </c:pt>
                <c:pt idx="6">
                  <c:v>GIMNASIO</c:v>
                </c:pt>
                <c:pt idx="7">
                  <c:v>ILUMINACIÓN HABITACIÓN</c:v>
                </c:pt>
                <c:pt idx="8">
                  <c:v>LAMPARA DE LECTURA</c:v>
                </c:pt>
                <c:pt idx="9">
                  <c:v>LUZ EN ROPERO</c:v>
                </c:pt>
              </c:strCache>
            </c:strRef>
          </c:cat>
          <c:val>
            <c:numRef>
              <c:f>Hoja1!$C$399:$C$408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A-43EE-A6F8-F17E8892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9893328"/>
        <c:axId val="879895824"/>
        <c:axId val="0"/>
      </c:bar3DChart>
      <c:catAx>
        <c:axId val="87989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95824"/>
        <c:crosses val="autoZero"/>
        <c:auto val="1"/>
        <c:lblAlgn val="ctr"/>
        <c:lblOffset val="100"/>
        <c:noMultiLvlLbl val="0"/>
      </c:catAx>
      <c:valAx>
        <c:axId val="87989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87989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R" sz="2400" b="1"/>
              <a:t>Top 10 - Quejas de Mayo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Hoja1!$B$443:$B$452</c:f>
              <c:strCache>
                <c:ptCount val="10"/>
                <c:pt idx="0">
                  <c:v>CALIDAD COMIDA</c:v>
                </c:pt>
                <c:pt idx="1">
                  <c:v>HABITACIONES </c:v>
                </c:pt>
                <c:pt idx="2">
                  <c:v>PLAGAS</c:v>
                </c:pt>
                <c:pt idx="3">
                  <c:v>SILLAS EN HABITACIÓN</c:v>
                </c:pt>
                <c:pt idx="4">
                  <c:v>SPA</c:v>
                </c:pt>
                <c:pt idx="5">
                  <c:v>A/C</c:v>
                </c:pt>
                <c:pt idx="6">
                  <c:v>S.C. RESTAURANTE </c:v>
                </c:pt>
                <c:pt idx="7">
                  <c:v>DESESTIMADA</c:v>
                </c:pt>
                <c:pt idx="8">
                  <c:v>SUSHI</c:v>
                </c:pt>
                <c:pt idx="9">
                  <c:v>RUIDO HABITACIÓN</c:v>
                </c:pt>
              </c:strCache>
            </c:strRef>
          </c:cat>
          <c:val>
            <c:numRef>
              <c:f>Hoja1!$C$443:$C$452</c:f>
              <c:numCache>
                <c:formatCode>General</c:formatCode>
                <c:ptCount val="10"/>
                <c:pt idx="0">
                  <c:v>26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0A1C-4A42-8AF6-3357473FE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2069280"/>
        <c:axId val="1052084672"/>
        <c:axId val="0"/>
      </c:bar3DChart>
      <c:catAx>
        <c:axId val="105206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84672"/>
        <c:crosses val="autoZero"/>
        <c:auto val="1"/>
        <c:lblAlgn val="ctr"/>
        <c:lblOffset val="100"/>
        <c:noMultiLvlLbl val="0"/>
      </c:catAx>
      <c:valAx>
        <c:axId val="105208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105206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omitedeservicio@hotelarenalspring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8070" y="2250383"/>
            <a:ext cx="8144134" cy="1373070"/>
          </a:xfrm>
        </p:spPr>
        <p:txBody>
          <a:bodyPr/>
          <a:lstStyle/>
          <a:p>
            <a:pPr algn="l"/>
            <a:r>
              <a:rPr lang="es-CR" sz="4800" dirty="0" smtClean="0">
                <a:latin typeface="Bahnschrift Light" panose="020B0502040204020203" pitchFamily="34" charset="0"/>
              </a:rPr>
              <a:t/>
            </a:r>
            <a:br>
              <a:rPr lang="es-CR" sz="4800" dirty="0" smtClean="0">
                <a:latin typeface="Bahnschrift Light" panose="020B0502040204020203" pitchFamily="34" charset="0"/>
              </a:rPr>
            </a:br>
            <a:r>
              <a:rPr lang="es-CR" sz="4800" dirty="0" smtClean="0">
                <a:latin typeface="Baskerville Old Face" panose="02020602080505020303" pitchFamily="18" charset="0"/>
              </a:rPr>
              <a:t>Comité de Servicio al  Cliente </a:t>
            </a:r>
            <a:endParaRPr lang="es-CR" sz="4800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221" y="2630386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18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>
                <a:latin typeface="Baskerville Old Face" panose="02020602080505020303" pitchFamily="18" charset="0"/>
              </a:rPr>
              <a:t>Estadística de quejas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Diciembre 2017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Enero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Febrero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Marzo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Abril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Mayo 2018</a:t>
            </a:r>
          </a:p>
          <a:p>
            <a:pPr marL="0" indent="0">
              <a:buNone/>
            </a:pPr>
            <a:endParaRPr lang="es-CR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823563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78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842929"/>
              </p:ext>
            </p:extLst>
          </p:nvPr>
        </p:nvGraphicFramePr>
        <p:xfrm>
          <a:off x="680321" y="2031893"/>
          <a:ext cx="9613900" cy="3903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911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00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34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239839"/>
              </p:ext>
            </p:extLst>
          </p:nvPr>
        </p:nvGraphicFramePr>
        <p:xfrm>
          <a:off x="174140" y="274320"/>
          <a:ext cx="11737571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3274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485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44843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812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369027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767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3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El servicio: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>
              <a:latin typeface="Book Antiqua" panose="02040602050305030304" pitchFamily="18" charset="0"/>
            </a:endParaRPr>
          </a:p>
          <a:p>
            <a:r>
              <a:rPr lang="es-CR" dirty="0" smtClean="0">
                <a:latin typeface="Book Antiqua" panose="02040602050305030304" pitchFamily="18" charset="0"/>
              </a:rPr>
              <a:t>El </a:t>
            </a:r>
            <a:r>
              <a:rPr lang="es-CR" dirty="0">
                <a:latin typeface="Book Antiqua" panose="02040602050305030304" pitchFamily="18" charset="0"/>
              </a:rPr>
              <a:t>servicio es un elemento </a:t>
            </a:r>
            <a:r>
              <a:rPr lang="es-CR" dirty="0" smtClean="0">
                <a:latin typeface="Book Antiqua" panose="02040602050305030304" pitchFamily="18" charset="0"/>
              </a:rPr>
              <a:t>muy </a:t>
            </a:r>
            <a:r>
              <a:rPr lang="es-CR" dirty="0">
                <a:latin typeface="Book Antiqua" panose="02040602050305030304" pitchFamily="18" charset="0"/>
              </a:rPr>
              <a:t>importante para el equilibrio y el bienestar del ser  humano. Es un modo de relacionarse, </a:t>
            </a:r>
            <a:r>
              <a:rPr lang="es-CR" dirty="0" smtClean="0">
                <a:latin typeface="Book Antiqua" panose="02040602050305030304" pitchFamily="18" charset="0"/>
              </a:rPr>
              <a:t>de sentirse unido e importante para los demás, de sentirse satisfecho. Y precisamente en nuestra </a:t>
            </a:r>
            <a:r>
              <a:rPr lang="es-CR" dirty="0">
                <a:latin typeface="Book Antiqua" panose="02040602050305030304" pitchFamily="18" charset="0"/>
              </a:rPr>
              <a:t>industria la gente paga por ello…… </a:t>
            </a: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571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608119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888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675" y="0"/>
            <a:ext cx="8229600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277474" y="95250"/>
            <a:ext cx="18192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Habitaciones que han presentado una queja de plagas (42/97)</a:t>
            </a:r>
          </a:p>
          <a:p>
            <a:r>
              <a:rPr lang="es-CR" sz="3200" dirty="0" smtClean="0">
                <a:solidFill>
                  <a:srgbClr val="FF0000"/>
                </a:solidFill>
              </a:rPr>
              <a:t>43 %</a:t>
            </a:r>
            <a:endParaRPr lang="es-CR" sz="3200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9897" y="95250"/>
            <a:ext cx="842090" cy="6512027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es-CR" sz="3600" b="1" dirty="0" smtClean="0"/>
              <a:t>PLAGAS</a:t>
            </a:r>
            <a:endParaRPr lang="es-CR" sz="3600" b="1" dirty="0"/>
          </a:p>
        </p:txBody>
      </p:sp>
      <p:pic>
        <p:nvPicPr>
          <p:cNvPr id="2052" name="Picture 4" descr="Resultado de imagen para plag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97" y="0"/>
            <a:ext cx="1369334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54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074" y="0"/>
            <a:ext cx="7259402" cy="6858000"/>
          </a:xfrm>
          <a:prstGeom prst="rect">
            <a:avLst/>
          </a:prstGeom>
        </p:spPr>
      </p:pic>
      <p:pic>
        <p:nvPicPr>
          <p:cNvPr id="1026" name="Picture 2" descr="Resultado de imagen para No Wif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9449476" y="457200"/>
            <a:ext cx="2637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>
                <a:solidFill>
                  <a:srgbClr val="FF0000"/>
                </a:solidFill>
              </a:rPr>
              <a:t>Rojo</a:t>
            </a:r>
            <a:r>
              <a:rPr lang="es-CR" dirty="0" smtClean="0"/>
              <a:t> = Muy frecuente</a:t>
            </a:r>
          </a:p>
          <a:p>
            <a:r>
              <a:rPr lang="es-CR" dirty="0" smtClean="0">
                <a:solidFill>
                  <a:schemeClr val="accent4">
                    <a:lumMod val="75000"/>
                  </a:schemeClr>
                </a:solidFill>
              </a:rPr>
              <a:t>Naranja </a:t>
            </a:r>
            <a:r>
              <a:rPr lang="es-CR" dirty="0" smtClean="0"/>
              <a:t>= Frecuente</a:t>
            </a:r>
          </a:p>
          <a:p>
            <a:r>
              <a:rPr lang="es-C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Amarillo</a:t>
            </a:r>
            <a:r>
              <a:rPr lang="es-CR" dirty="0" smtClean="0"/>
              <a:t> = Muy ocasional</a:t>
            </a:r>
          </a:p>
          <a:p>
            <a:r>
              <a:rPr lang="es-CR" dirty="0" smtClean="0">
                <a:solidFill>
                  <a:srgbClr val="00B050"/>
                </a:solidFill>
              </a:rPr>
              <a:t>Verde</a:t>
            </a:r>
            <a:r>
              <a:rPr lang="es-CR" dirty="0" smtClean="0"/>
              <a:t> = Ocasional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89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Misión del CSC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0396982" cy="3894110"/>
          </a:xfrm>
        </p:spPr>
        <p:txBody>
          <a:bodyPr/>
          <a:lstStyle/>
          <a:p>
            <a:pPr marL="0" indent="0">
              <a:buNone/>
            </a:pPr>
            <a:endParaRPr lang="es-CR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s-C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s-CR" dirty="0" smtClean="0">
                <a:latin typeface="Book Antiqua" panose="02040602050305030304" pitchFamily="18" charset="0"/>
              </a:rPr>
              <a:t>Ser un canalizador de necesidades, que trabaje con el  fin  único de apoyar a los colaboradores a desempeñarse de la mejor manera posible, y así superar la expectativa del cliente.</a:t>
            </a: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40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r>
              <a:rPr lang="es-CR" sz="2800" b="1" dirty="0" smtClean="0">
                <a:latin typeface="Baskerville Old Face" panose="02020602080505020303" pitchFamily="18" charset="0"/>
              </a:rPr>
              <a:t>Atención a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6793" y="2811941"/>
            <a:ext cx="1493600" cy="199146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 smtClean="0">
                <a:latin typeface="Baskerville Old Face" panose="02020602080505020303" pitchFamily="18" charset="0"/>
              </a:rPr>
              <a:t>Consiste en solucionar la necesidad material y emocional del cliente.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7" name="Flecha derecha 6"/>
          <p:cNvSpPr/>
          <p:nvPr/>
        </p:nvSpPr>
        <p:spPr>
          <a:xfrm rot="5400000">
            <a:off x="7354713" y="3236501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CuadroTexto 8"/>
          <p:cNvSpPr txBox="1"/>
          <p:nvPr/>
        </p:nvSpPr>
        <p:spPr>
          <a:xfrm>
            <a:off x="6035040" y="4157077"/>
            <a:ext cx="4833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>
                <a:latin typeface="Baskerville Old Face" panose="02020602080505020303" pitchFamily="18" charset="0"/>
              </a:rPr>
              <a:t>Es una responsabilidad que está a cargo de todos los que interactuamos con el cliente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11" name="Flecha derecha 10"/>
          <p:cNvSpPr/>
          <p:nvPr/>
        </p:nvSpPr>
        <p:spPr>
          <a:xfrm rot="5400000">
            <a:off x="7276011" y="4839974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" name="CuadroTexto 11"/>
          <p:cNvSpPr txBox="1"/>
          <p:nvPr/>
        </p:nvSpPr>
        <p:spPr>
          <a:xfrm>
            <a:off x="5630092" y="5799909"/>
            <a:ext cx="5381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Requiere entrenamiento y estrategia del líder.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Uso del plan de cortesías para atención a quejas.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9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062" y="2031892"/>
            <a:ext cx="11478567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r>
              <a:rPr lang="es-CR" sz="2800" b="1" dirty="0" smtClean="0">
                <a:latin typeface="Baskerville Old Face" panose="02020602080505020303" pitchFamily="18" charset="0"/>
              </a:rPr>
              <a:t>Cierre de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868615" y="2333271"/>
            <a:ext cx="6517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Baskerville Old Face" panose="02020602080505020303" pitchFamily="18" charset="0"/>
              </a:rPr>
              <a:t>Cerrar una queja significa MINIMIZAR AL MÁXIMO  la posibilidad de que se vuelva a suceder.</a:t>
            </a:r>
            <a:endParaRPr lang="es-CR" sz="2400" dirty="0">
              <a:latin typeface="Baskerville Old Face" panose="02020602080505020303" pitchFamily="18" charset="0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6459751" y="3209389"/>
            <a:ext cx="1149531" cy="10438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" name="CuadroTexto 12"/>
          <p:cNvSpPr txBox="1"/>
          <p:nvPr/>
        </p:nvSpPr>
        <p:spPr>
          <a:xfrm>
            <a:off x="2403231" y="4320848"/>
            <a:ext cx="744781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u="sng" dirty="0" smtClean="0">
                <a:latin typeface="Baskerville Old Face" panose="02020602080505020303" pitchFamily="18" charset="0"/>
              </a:rPr>
              <a:t>Responsabilidad que comparte:</a:t>
            </a:r>
          </a:p>
          <a:p>
            <a:endParaRPr lang="es-CR" dirty="0">
              <a:latin typeface="Baskerville Old Face" panose="02020602080505020303" pitchFamily="18" charset="0"/>
            </a:endParaRPr>
          </a:p>
          <a:p>
            <a:r>
              <a:rPr lang="es-CR" dirty="0" smtClean="0">
                <a:latin typeface="Baskerville Old Face" panose="02020602080505020303" pitchFamily="18" charset="0"/>
              </a:rPr>
              <a:t> 1.  </a:t>
            </a:r>
            <a:r>
              <a:rPr lang="es-CR" sz="2000" dirty="0" smtClean="0">
                <a:latin typeface="Baskerville Old Face" panose="02020602080505020303" pitchFamily="18" charset="0"/>
              </a:rPr>
              <a:t>El Comité de Servicio.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2.  El líder de departamento con su respectivo equipo.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3.  La gerencia. 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9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8646" y="1045406"/>
            <a:ext cx="9613861" cy="1080938"/>
          </a:xfrm>
        </p:spPr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quejas: </a:t>
            </a:r>
            <a:r>
              <a:rPr lang="es-CR" dirty="0">
                <a:latin typeface="Baskerville Old Face" panose="02020602080505020303" pitchFamily="18" charset="0"/>
              </a:rPr>
              <a:t>Comité de Servicio:</a:t>
            </a:r>
            <a:br>
              <a:rPr lang="es-CR" dirty="0">
                <a:latin typeface="Baskerville Old Face" panose="02020602080505020303" pitchFamily="18" charset="0"/>
              </a:rPr>
            </a:b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6571" y="2126344"/>
            <a:ext cx="1159579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Mínimo tres integrantes del comité se reunirán una vez por semana para revisar las quejas registradas.</a:t>
            </a:r>
          </a:p>
          <a:p>
            <a:pPr algn="just"/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 Mediante un formato establecido  y un  control de bitácora, le haremos llegar al líder cada queja correspondiente a su de departamento.</a:t>
            </a:r>
          </a:p>
          <a:p>
            <a:pPr marL="457200" indent="-457200" algn="just">
              <a:buFont typeface="+mj-lt"/>
              <a:buAutoNum type="arabicPeriod"/>
            </a:pPr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El líder cuenta con ocho días hábiles para presentar una solución de la queja, que consiste en: </a:t>
            </a:r>
          </a:p>
          <a:p>
            <a:pPr algn="just"/>
            <a:r>
              <a:rPr lang="es-CR" sz="2000" dirty="0">
                <a:latin typeface="Baskerville Old Face" panose="02020602080505020303" pitchFamily="18" charset="0"/>
              </a:rPr>
              <a:t> </a:t>
            </a:r>
            <a:r>
              <a:rPr lang="es-CR" sz="2000" dirty="0" smtClean="0">
                <a:latin typeface="Baskerville Old Face" panose="02020602080505020303" pitchFamily="18" charset="0"/>
              </a:rPr>
              <a:t> </a:t>
            </a:r>
            <a:endParaRPr lang="es-CR" sz="2000" dirty="0">
              <a:latin typeface="Baskerville Old Face" panose="02020602080505020303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1. Analizar los 5 porqués de la queja.</a:t>
            </a: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2.1 Opción   a).  Aplicar la medida o la acción que evite que se vuelva a repetir la queja.</a:t>
            </a:r>
          </a:p>
          <a:p>
            <a:pPr algn="just">
              <a:lnSpc>
                <a:spcPct val="15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2.2 Opción b).Presentar una propuesta, la cual el  comité le ayudará a valorar y a                         implementar .</a:t>
            </a:r>
          </a:p>
          <a:p>
            <a:pPr>
              <a:lnSpc>
                <a:spcPct val="200000"/>
              </a:lnSpc>
            </a:pPr>
            <a:r>
              <a:rPr lang="es-CR" sz="2000" b="1" dirty="0">
                <a:latin typeface="Baskerville Old Face" panose="02020602080505020303" pitchFamily="18" charset="0"/>
              </a:rPr>
              <a:t> </a:t>
            </a:r>
            <a:r>
              <a:rPr lang="es-CR" sz="2000" b="1" dirty="0" smtClean="0">
                <a:latin typeface="Baskerville Old Face" panose="02020602080505020303" pitchFamily="18" charset="0"/>
              </a:rPr>
              <a:t>                                                    </a:t>
            </a:r>
          </a:p>
          <a:p>
            <a:pPr>
              <a:lnSpc>
                <a:spcPct val="200000"/>
              </a:lnSpc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3703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430" y="893905"/>
            <a:ext cx="5319642" cy="553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4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12277" y="2825261"/>
            <a:ext cx="8698523" cy="177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Recuerde que usted como líder de departamento cuenta con el conocimiento, las herramientas y la capacidad para nutrir su equipo de trabajo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</a:t>
            </a: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¡El comité le motiva y le apoya </a:t>
            </a:r>
            <a:r>
              <a:rPr lang="es-CR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hacerlo, </a:t>
            </a:r>
            <a:r>
              <a:rPr lang="es-CR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 a dar lo mejor!!!</a:t>
            </a:r>
            <a:endParaRPr lang="es-C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Comentarios o sugerencias: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>
              <a:hlinkClick r:id="rId2"/>
            </a:endParaRPr>
          </a:p>
          <a:p>
            <a:pPr marL="0" indent="0" algn="ctr">
              <a:buNone/>
            </a:pPr>
            <a:r>
              <a:rPr lang="es-CR" dirty="0" smtClean="0">
                <a:solidFill>
                  <a:srgbClr val="7030A0"/>
                </a:solidFill>
                <a:hlinkClick r:id="rId2"/>
              </a:rPr>
              <a:t>comitedeservicio@hotelarenalsprings.com</a:t>
            </a:r>
            <a:r>
              <a:rPr lang="es-CR" dirty="0" smtClean="0">
                <a:solidFill>
                  <a:srgbClr val="7030A0"/>
                </a:solidFill>
              </a:rPr>
              <a:t> </a:t>
            </a:r>
            <a:endParaRPr lang="es-CR" dirty="0">
              <a:solidFill>
                <a:srgbClr val="7030A0"/>
              </a:solidFill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3284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231</TotalTime>
  <Words>457</Words>
  <Application>Microsoft Office PowerPoint</Application>
  <PresentationFormat>Panorámica</PresentationFormat>
  <Paragraphs>75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Bahnschrift Light</vt:lpstr>
      <vt:lpstr>Baskerville Old Face</vt:lpstr>
      <vt:lpstr>Book Antiqua</vt:lpstr>
      <vt:lpstr>Calibri</vt:lpstr>
      <vt:lpstr>Trebuchet MS</vt:lpstr>
      <vt:lpstr>Wingdings</vt:lpstr>
      <vt:lpstr>Berlín</vt:lpstr>
      <vt:lpstr> Comité de Servicio al  Cliente </vt:lpstr>
      <vt:lpstr>El servicio:</vt:lpstr>
      <vt:lpstr>Misión del CSC </vt:lpstr>
      <vt:lpstr> Tratamiento de quejas </vt:lpstr>
      <vt:lpstr> Tratamiento de quejas </vt:lpstr>
      <vt:lpstr> Tratamiento de quejas: Comité de Servicio: </vt:lpstr>
      <vt:lpstr> </vt:lpstr>
      <vt:lpstr> </vt:lpstr>
      <vt:lpstr>Comentarios o sugerencias: </vt:lpstr>
      <vt:lpstr>Estadística de quejas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de Servicio al  Cliente</dc:title>
  <dc:creator>Liz</dc:creator>
  <cp:lastModifiedBy>Liz</cp:lastModifiedBy>
  <cp:revision>22</cp:revision>
  <dcterms:created xsi:type="dcterms:W3CDTF">2018-06-27T22:47:39Z</dcterms:created>
  <dcterms:modified xsi:type="dcterms:W3CDTF">2018-07-12T03:16:02Z</dcterms:modified>
</cp:coreProperties>
</file>