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87" r:id="rId7"/>
    <p:sldId id="293" r:id="rId8"/>
    <p:sldId id="288" r:id="rId9"/>
    <p:sldId id="289" r:id="rId10"/>
    <p:sldId id="290" r:id="rId11"/>
    <p:sldId id="291" r:id="rId12"/>
    <p:sldId id="29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12/13/2018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12/13/2018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12/13/2018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12/13/2018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12/13/2018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12/13/2018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12/13/2018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12/13/2018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12/13/2018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12/13/2018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12/13/2018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12/13/2018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28070" y="2250383"/>
            <a:ext cx="8144134" cy="1373070"/>
          </a:xfrm>
        </p:spPr>
        <p:txBody>
          <a:bodyPr/>
          <a:lstStyle/>
          <a:p>
            <a:pPr algn="l"/>
            <a:r>
              <a:rPr lang="es-CR" sz="4800" dirty="0" smtClean="0">
                <a:latin typeface="Bahnschrift Light" panose="020B0502040204020203" pitchFamily="34" charset="0"/>
              </a:rPr>
              <a:t/>
            </a:r>
            <a:br>
              <a:rPr lang="es-CR" sz="4800" dirty="0" smtClean="0">
                <a:latin typeface="Bahnschrift Light" panose="020B0502040204020203" pitchFamily="34" charset="0"/>
              </a:rPr>
            </a:br>
            <a:r>
              <a:rPr lang="es-CR" sz="4800" dirty="0" smtClean="0">
                <a:latin typeface="Baskerville Old Face" panose="02020602080505020303" pitchFamily="18" charset="0"/>
              </a:rPr>
              <a:t>Comité de Servicio al  Cliente </a:t>
            </a:r>
            <a:endParaRPr lang="es-CR" sz="4800" dirty="0">
              <a:latin typeface="Baskerville Old Face" panose="02020602080505020303" pitchFamily="18" charset="0"/>
            </a:endParaRPr>
          </a:p>
        </p:txBody>
      </p:sp>
      <p:pic>
        <p:nvPicPr>
          <p:cNvPr id="1026" name="Picture 2" descr="cid:image002.png@01D323F7.4E31D7E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221" y="2630386"/>
            <a:ext cx="1536654" cy="147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718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id:image002.png@01D323F7.4E31D7E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490" y="555500"/>
            <a:ext cx="1536654" cy="147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2573383" y="875211"/>
            <a:ext cx="5342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dirty="0" smtClean="0"/>
              <a:t>Quejas rojas pero con poca reincidencia </a:t>
            </a:r>
            <a:endParaRPr lang="es-C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R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508" y="2031893"/>
            <a:ext cx="9803674" cy="4550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85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690" y="660484"/>
            <a:ext cx="11932367" cy="5988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17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804" y="637398"/>
            <a:ext cx="11560162" cy="5494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35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>
                <a:latin typeface="Baskerville Old Face" panose="02020602080505020303" pitchFamily="18" charset="0"/>
              </a:rPr>
              <a:t>Misión del CSC </a:t>
            </a:r>
            <a:endParaRPr lang="es-CR" dirty="0">
              <a:latin typeface="Baskerville Old Face" panose="02020602080505020303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0321" y="2336873"/>
            <a:ext cx="10396982" cy="3894110"/>
          </a:xfrm>
        </p:spPr>
        <p:txBody>
          <a:bodyPr/>
          <a:lstStyle/>
          <a:p>
            <a:pPr marL="0" indent="0">
              <a:buNone/>
            </a:pPr>
            <a:endParaRPr lang="es-CR" dirty="0" smtClean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es-CR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es-CR" dirty="0" smtClean="0">
                <a:latin typeface="Book Antiqua" panose="02040602050305030304" pitchFamily="18" charset="0"/>
              </a:rPr>
              <a:t>Ser un canalizador de necesidades, que trabaje con el  fin  único de apoyar a los colaboradores a desempeñarse de la mejor manera posible, y así superar la expectativa del cliente.</a:t>
            </a:r>
          </a:p>
        </p:txBody>
      </p:sp>
      <p:pic>
        <p:nvPicPr>
          <p:cNvPr id="4" name="Picture 2" descr="cid:image002.png@01D323F7.4E31D7E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490" y="555500"/>
            <a:ext cx="1536654" cy="147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340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 </a:t>
            </a:r>
            <a:r>
              <a:rPr lang="es-CR" dirty="0" smtClean="0">
                <a:latin typeface="Baskerville Old Face" panose="02020602080505020303" pitchFamily="18" charset="0"/>
              </a:rPr>
              <a:t>Tratamiento de quejas </a:t>
            </a:r>
            <a:endParaRPr lang="es-CR" dirty="0">
              <a:latin typeface="Baskerville Old Face" panose="02020602080505020303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0321" y="2031892"/>
            <a:ext cx="10880308" cy="4577913"/>
          </a:xfrm>
        </p:spPr>
        <p:txBody>
          <a:bodyPr/>
          <a:lstStyle/>
          <a:p>
            <a:endParaRPr lang="es-CR" dirty="0" smtClean="0"/>
          </a:p>
          <a:p>
            <a:endParaRPr lang="es-CR" dirty="0"/>
          </a:p>
          <a:p>
            <a:endParaRPr lang="es-CR" sz="2800" b="1" dirty="0" smtClean="0">
              <a:latin typeface="Baskerville Old Face" panose="02020602080505020303" pitchFamily="18" charset="0"/>
            </a:endParaRPr>
          </a:p>
          <a:p>
            <a:pPr marL="0" indent="0">
              <a:buNone/>
            </a:pPr>
            <a:r>
              <a:rPr lang="es-CR" sz="2800" b="1" dirty="0" smtClean="0">
                <a:latin typeface="Baskerville Old Face" panose="02020602080505020303" pitchFamily="18" charset="0"/>
              </a:rPr>
              <a:t>1.Atención </a:t>
            </a:r>
            <a:r>
              <a:rPr lang="es-CR" sz="2800" b="1" dirty="0" smtClean="0">
                <a:latin typeface="Baskerville Old Face" panose="02020602080505020303" pitchFamily="18" charset="0"/>
              </a:rPr>
              <a:t>a quejas:</a:t>
            </a:r>
            <a:endParaRPr lang="es-CR" sz="2800" b="1" dirty="0">
              <a:latin typeface="Baskerville Old Face" panose="02020602080505020303" pitchFamily="18" charset="0"/>
            </a:endParaRPr>
          </a:p>
        </p:txBody>
      </p:sp>
      <p:pic>
        <p:nvPicPr>
          <p:cNvPr id="4" name="Picture 2" descr="cid:image002.png@01D323F7.4E31D7E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490" y="555500"/>
            <a:ext cx="1536654" cy="147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6793" y="2811941"/>
            <a:ext cx="1493600" cy="1991467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139543" y="2577238"/>
            <a:ext cx="41546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000" dirty="0" smtClean="0">
                <a:latin typeface="Baskerville Old Face" panose="02020602080505020303" pitchFamily="18" charset="0"/>
              </a:rPr>
              <a:t>Consiste en solucionar la necesidad material y emocional del cliente.</a:t>
            </a:r>
            <a:endParaRPr lang="es-CR" sz="2000" dirty="0">
              <a:latin typeface="Baskerville Old Face" panose="02020602080505020303" pitchFamily="18" charset="0"/>
            </a:endParaRPr>
          </a:p>
        </p:txBody>
      </p:sp>
      <p:sp>
        <p:nvSpPr>
          <p:cNvPr id="7" name="Flecha derecha 6"/>
          <p:cNvSpPr/>
          <p:nvPr/>
        </p:nvSpPr>
        <p:spPr>
          <a:xfrm rot="5400000">
            <a:off x="7354713" y="3236501"/>
            <a:ext cx="731520" cy="8882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9" name="CuadroTexto 8"/>
          <p:cNvSpPr txBox="1"/>
          <p:nvPr/>
        </p:nvSpPr>
        <p:spPr>
          <a:xfrm>
            <a:off x="6035040" y="4157077"/>
            <a:ext cx="4833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dirty="0" smtClean="0">
                <a:latin typeface="Baskerville Old Face" panose="02020602080505020303" pitchFamily="18" charset="0"/>
              </a:rPr>
              <a:t>Es una responsabilidad que está a cargo de todos los que interactuamos con el cliente</a:t>
            </a:r>
            <a:endParaRPr lang="es-CR" dirty="0">
              <a:latin typeface="Baskerville Old Face" panose="02020602080505020303" pitchFamily="18" charset="0"/>
            </a:endParaRPr>
          </a:p>
        </p:txBody>
      </p:sp>
      <p:sp>
        <p:nvSpPr>
          <p:cNvPr id="11" name="Flecha derecha 10"/>
          <p:cNvSpPr/>
          <p:nvPr/>
        </p:nvSpPr>
        <p:spPr>
          <a:xfrm rot="5400000">
            <a:off x="7276011" y="4839974"/>
            <a:ext cx="731520" cy="8882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2" name="CuadroTexto 11"/>
          <p:cNvSpPr txBox="1"/>
          <p:nvPr/>
        </p:nvSpPr>
        <p:spPr>
          <a:xfrm>
            <a:off x="5630092" y="5799909"/>
            <a:ext cx="53818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s-CR" sz="2000" dirty="0" smtClean="0">
                <a:latin typeface="Baskerville Old Face" panose="02020602080505020303" pitchFamily="18" charset="0"/>
              </a:rPr>
              <a:t>Requiere entrenamiento y estrategia del líder.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s-CR" sz="2000" dirty="0" smtClean="0">
                <a:latin typeface="Baskerville Old Face" panose="02020602080505020303" pitchFamily="18" charset="0"/>
              </a:rPr>
              <a:t>Uso del plan de cortesías para atención a quejas.</a:t>
            </a:r>
            <a:endParaRPr lang="es-CR" sz="20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09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 </a:t>
            </a:r>
            <a:r>
              <a:rPr lang="es-CR" dirty="0" smtClean="0">
                <a:latin typeface="Baskerville Old Face" panose="02020602080505020303" pitchFamily="18" charset="0"/>
              </a:rPr>
              <a:t>Tratamiento de quejas </a:t>
            </a:r>
            <a:endParaRPr lang="es-CR" dirty="0">
              <a:latin typeface="Baskerville Old Face" panose="02020602080505020303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062" y="2031892"/>
            <a:ext cx="11478567" cy="4577913"/>
          </a:xfrm>
        </p:spPr>
        <p:txBody>
          <a:bodyPr/>
          <a:lstStyle/>
          <a:p>
            <a:endParaRPr lang="es-CR" dirty="0" smtClean="0"/>
          </a:p>
          <a:p>
            <a:endParaRPr lang="es-CR" dirty="0"/>
          </a:p>
          <a:p>
            <a:endParaRPr lang="es-CR" sz="2800" b="1" dirty="0" smtClean="0">
              <a:latin typeface="Baskerville Old Face" panose="02020602080505020303" pitchFamily="18" charset="0"/>
            </a:endParaRPr>
          </a:p>
          <a:p>
            <a:pPr marL="0" indent="0">
              <a:buNone/>
            </a:pPr>
            <a:r>
              <a:rPr lang="es-CR" sz="2800" b="1" dirty="0" smtClean="0">
                <a:latin typeface="Baskerville Old Face" panose="02020602080505020303" pitchFamily="18" charset="0"/>
              </a:rPr>
              <a:t>2.Cierre </a:t>
            </a:r>
            <a:r>
              <a:rPr lang="es-CR" sz="2800" b="1" dirty="0" smtClean="0">
                <a:latin typeface="Baskerville Old Face" panose="02020602080505020303" pitchFamily="18" charset="0"/>
              </a:rPr>
              <a:t>de quejas:</a:t>
            </a:r>
            <a:endParaRPr lang="es-CR" sz="2800" b="1" dirty="0">
              <a:latin typeface="Baskerville Old Face" panose="02020602080505020303" pitchFamily="18" charset="0"/>
            </a:endParaRPr>
          </a:p>
        </p:txBody>
      </p:sp>
      <p:pic>
        <p:nvPicPr>
          <p:cNvPr id="4" name="Picture 2" descr="cid:image002.png@01D323F7.4E31D7E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490" y="555500"/>
            <a:ext cx="1536654" cy="147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6139543" y="2577238"/>
            <a:ext cx="41546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R" sz="2000" dirty="0">
              <a:latin typeface="Baskerville Old Face" panose="02020602080505020303" pitchFamily="18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3868615" y="2333271"/>
            <a:ext cx="65170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400" dirty="0" smtClean="0">
                <a:latin typeface="Baskerville Old Face" panose="02020602080505020303" pitchFamily="18" charset="0"/>
              </a:rPr>
              <a:t>Cerrar una queja significa MINIMIZAR AL MÁXIMO  la posibilidad de que se vuelva a suceder.</a:t>
            </a:r>
            <a:endParaRPr lang="es-CR" sz="2400" dirty="0">
              <a:latin typeface="Baskerville Old Face" panose="02020602080505020303" pitchFamily="18" charset="0"/>
            </a:endParaRPr>
          </a:p>
        </p:txBody>
      </p:sp>
      <p:sp>
        <p:nvSpPr>
          <p:cNvPr id="10" name="Flecha abajo 9"/>
          <p:cNvSpPr/>
          <p:nvPr/>
        </p:nvSpPr>
        <p:spPr>
          <a:xfrm>
            <a:off x="6459751" y="3209389"/>
            <a:ext cx="1149531" cy="10438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3" name="CuadroTexto 12"/>
          <p:cNvSpPr txBox="1"/>
          <p:nvPr/>
        </p:nvSpPr>
        <p:spPr>
          <a:xfrm>
            <a:off x="2403231" y="4320848"/>
            <a:ext cx="7447818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2400" u="sng" dirty="0" smtClean="0">
                <a:latin typeface="Baskerville Old Face" panose="02020602080505020303" pitchFamily="18" charset="0"/>
              </a:rPr>
              <a:t>Responsabilidad que comparte:</a:t>
            </a:r>
          </a:p>
          <a:p>
            <a:endParaRPr lang="es-CR" dirty="0">
              <a:latin typeface="Baskerville Old Face" panose="02020602080505020303" pitchFamily="18" charset="0"/>
            </a:endParaRPr>
          </a:p>
          <a:p>
            <a:r>
              <a:rPr lang="es-CR" dirty="0" smtClean="0">
                <a:latin typeface="Baskerville Old Face" panose="02020602080505020303" pitchFamily="18" charset="0"/>
              </a:rPr>
              <a:t> 1.  </a:t>
            </a:r>
            <a:r>
              <a:rPr lang="es-CR" sz="2000" dirty="0" smtClean="0">
                <a:latin typeface="Baskerville Old Face" panose="02020602080505020303" pitchFamily="18" charset="0"/>
              </a:rPr>
              <a:t>El Comité de Servicio.</a:t>
            </a:r>
          </a:p>
          <a:p>
            <a:endParaRPr lang="es-CR" sz="2000" dirty="0">
              <a:latin typeface="Baskerville Old Face" panose="02020602080505020303" pitchFamily="18" charset="0"/>
            </a:endParaRPr>
          </a:p>
          <a:p>
            <a:r>
              <a:rPr lang="es-CR" sz="2000" dirty="0" smtClean="0">
                <a:latin typeface="Baskerville Old Face" panose="02020602080505020303" pitchFamily="18" charset="0"/>
              </a:rPr>
              <a:t> 2.  El líder de departamento con su respectivo equipo.</a:t>
            </a:r>
          </a:p>
          <a:p>
            <a:endParaRPr lang="es-CR" sz="2000" dirty="0">
              <a:latin typeface="Baskerville Old Face" panose="02020602080505020303" pitchFamily="18" charset="0"/>
            </a:endParaRPr>
          </a:p>
          <a:p>
            <a:r>
              <a:rPr lang="es-CR" sz="2000" dirty="0" smtClean="0">
                <a:latin typeface="Baskerville Old Face" panose="02020602080505020303" pitchFamily="18" charset="0"/>
              </a:rPr>
              <a:t> 3.  La gerencia. </a:t>
            </a:r>
            <a:endParaRPr lang="es-CR" sz="20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89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8646" y="1045406"/>
            <a:ext cx="9613861" cy="1080938"/>
          </a:xfrm>
        </p:spPr>
        <p:txBody>
          <a:bodyPr/>
          <a:lstStyle/>
          <a:p>
            <a:r>
              <a:rPr lang="es-CR" dirty="0" smtClean="0"/>
              <a:t> </a:t>
            </a:r>
            <a:r>
              <a:rPr lang="es-CR" dirty="0" smtClean="0">
                <a:latin typeface="Baskerville Old Face" panose="02020602080505020303" pitchFamily="18" charset="0"/>
              </a:rPr>
              <a:t>Tratamiento de quejas: </a:t>
            </a:r>
            <a:r>
              <a:rPr lang="es-CR" dirty="0">
                <a:latin typeface="Baskerville Old Face" panose="02020602080505020303" pitchFamily="18" charset="0"/>
              </a:rPr>
              <a:t>Comité de Servicio:</a:t>
            </a:r>
            <a:br>
              <a:rPr lang="es-CR" dirty="0">
                <a:latin typeface="Baskerville Old Face" panose="02020602080505020303" pitchFamily="18" charset="0"/>
              </a:rPr>
            </a:br>
            <a:endParaRPr lang="es-CR" dirty="0">
              <a:latin typeface="Baskerville Old Face" panose="02020602080505020303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0321" y="2031892"/>
            <a:ext cx="10880308" cy="4577913"/>
          </a:xfrm>
        </p:spPr>
        <p:txBody>
          <a:bodyPr/>
          <a:lstStyle/>
          <a:p>
            <a:endParaRPr lang="es-CR" dirty="0" smtClean="0"/>
          </a:p>
          <a:p>
            <a:endParaRPr lang="es-CR" dirty="0"/>
          </a:p>
          <a:p>
            <a:pPr marL="0" indent="0">
              <a:buNone/>
            </a:pPr>
            <a:endParaRPr lang="es-CR" sz="2800" b="1" dirty="0" smtClean="0">
              <a:latin typeface="Baskerville Old Face" panose="02020602080505020303" pitchFamily="18" charset="0"/>
            </a:endParaRPr>
          </a:p>
        </p:txBody>
      </p:sp>
      <p:pic>
        <p:nvPicPr>
          <p:cNvPr id="4" name="Picture 2" descr="cid:image002.png@01D323F7.4E31D7E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490" y="555500"/>
            <a:ext cx="1536654" cy="147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6139543" y="2577238"/>
            <a:ext cx="41546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R" sz="2000" dirty="0">
              <a:latin typeface="Baskerville Old Face" panose="02020602080505020303" pitchFamily="18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326571" y="2126344"/>
            <a:ext cx="11595798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s-CR" sz="2000" dirty="0" smtClean="0">
                <a:latin typeface="Baskerville Old Face" panose="02020602080505020303" pitchFamily="18" charset="0"/>
              </a:rPr>
              <a:t>Mínimo tres integrantes del comité se reunirán una vez por semana para revisar las quejas registradas.</a:t>
            </a:r>
          </a:p>
          <a:p>
            <a:pPr algn="just"/>
            <a:endParaRPr lang="es-CR" sz="2000" dirty="0">
              <a:latin typeface="Baskerville Old Face" panose="02020602080505020303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s-CR" sz="2000" dirty="0" smtClean="0">
                <a:latin typeface="Baskerville Old Face" panose="02020602080505020303" pitchFamily="18" charset="0"/>
              </a:rPr>
              <a:t> Mediante un formato establecido  y un  control de bitácora, le haremos llegar al líder cada queja correspondiente a su de departamento.</a:t>
            </a:r>
          </a:p>
          <a:p>
            <a:pPr marL="457200" indent="-457200" algn="just">
              <a:buFont typeface="+mj-lt"/>
              <a:buAutoNum type="arabicPeriod"/>
            </a:pPr>
            <a:endParaRPr lang="es-CR" sz="2000" dirty="0">
              <a:latin typeface="Baskerville Old Face" panose="02020602080505020303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s-CR" sz="2000" dirty="0" smtClean="0">
                <a:latin typeface="Baskerville Old Face" panose="02020602080505020303" pitchFamily="18" charset="0"/>
              </a:rPr>
              <a:t>El líder cuenta con ocho días hábiles para presentar una solución de la queja, que consiste en: </a:t>
            </a:r>
          </a:p>
          <a:p>
            <a:pPr algn="just"/>
            <a:r>
              <a:rPr lang="es-CR" sz="2000" dirty="0">
                <a:latin typeface="Baskerville Old Face" panose="02020602080505020303" pitchFamily="18" charset="0"/>
              </a:rPr>
              <a:t> </a:t>
            </a:r>
            <a:r>
              <a:rPr lang="es-CR" sz="2000" dirty="0" smtClean="0">
                <a:latin typeface="Baskerville Old Face" panose="02020602080505020303" pitchFamily="18" charset="0"/>
              </a:rPr>
              <a:t> </a:t>
            </a:r>
            <a:endParaRPr lang="es-CR" sz="2000" dirty="0">
              <a:latin typeface="Baskerville Old Face" panose="02020602080505020303" pitchFamily="18" charset="0"/>
            </a:endParaRPr>
          </a:p>
          <a:p>
            <a:pPr algn="just">
              <a:lnSpc>
                <a:spcPct val="200000"/>
              </a:lnSpc>
            </a:pPr>
            <a:r>
              <a:rPr lang="es-CR" sz="2000" dirty="0" smtClean="0">
                <a:latin typeface="Baskerville Old Face" panose="02020602080505020303" pitchFamily="18" charset="0"/>
              </a:rPr>
              <a:t>                    1. Analizar los 5 porqués de la queja.</a:t>
            </a:r>
          </a:p>
          <a:p>
            <a:pPr algn="just">
              <a:lnSpc>
                <a:spcPct val="200000"/>
              </a:lnSpc>
            </a:pPr>
            <a:r>
              <a:rPr lang="es-CR" sz="2000" dirty="0" smtClean="0">
                <a:latin typeface="Baskerville Old Face" panose="02020602080505020303" pitchFamily="18" charset="0"/>
              </a:rPr>
              <a:t>                    2.1 Opción   a).  Aplicar la medida o la acción que evite que se vuelva a repetir la queja.</a:t>
            </a:r>
          </a:p>
          <a:p>
            <a:pPr algn="just">
              <a:lnSpc>
                <a:spcPct val="150000"/>
              </a:lnSpc>
            </a:pPr>
            <a:r>
              <a:rPr lang="es-CR" sz="2000" dirty="0" smtClean="0">
                <a:latin typeface="Baskerville Old Face" panose="02020602080505020303" pitchFamily="18" charset="0"/>
              </a:rPr>
              <a:t>                   2.2 Opción b).Presentar una propuesta, la cual el  comité le ayudará a valorar y a                         implementar .</a:t>
            </a:r>
          </a:p>
          <a:p>
            <a:pPr>
              <a:lnSpc>
                <a:spcPct val="200000"/>
              </a:lnSpc>
            </a:pPr>
            <a:r>
              <a:rPr lang="es-CR" sz="2000" b="1" dirty="0">
                <a:latin typeface="Baskerville Old Face" panose="02020602080505020303" pitchFamily="18" charset="0"/>
              </a:rPr>
              <a:t> </a:t>
            </a:r>
            <a:r>
              <a:rPr lang="es-CR" sz="2000" b="1" dirty="0" smtClean="0">
                <a:latin typeface="Baskerville Old Face" panose="02020602080505020303" pitchFamily="18" charset="0"/>
              </a:rPr>
              <a:t>                                                    </a:t>
            </a:r>
          </a:p>
          <a:p>
            <a:pPr>
              <a:lnSpc>
                <a:spcPct val="200000"/>
              </a:lnSpc>
            </a:pPr>
            <a:endParaRPr lang="es-CR" dirty="0"/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13703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 dirty="0" smtClean="0">
                <a:latin typeface="Baskerville Old Face" panose="02020602080505020303" pitchFamily="18" charset="0"/>
              </a:rPr>
              <a:t>Estadística de quejas</a:t>
            </a:r>
            <a:endParaRPr lang="es-CR" dirty="0">
              <a:latin typeface="Baskerville Old Face" panose="02020602080505020303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R" dirty="0" smtClean="0">
                <a:latin typeface="Baskerville Old Face" panose="02020602080505020303" pitchFamily="18" charset="0"/>
              </a:rPr>
              <a:t>Mayo 2018</a:t>
            </a:r>
          </a:p>
          <a:p>
            <a:r>
              <a:rPr lang="es-CR" dirty="0" smtClean="0">
                <a:latin typeface="Baskerville Old Face" panose="02020602080505020303" pitchFamily="18" charset="0"/>
              </a:rPr>
              <a:t>Junio 2018</a:t>
            </a:r>
          </a:p>
          <a:p>
            <a:r>
              <a:rPr lang="es-CR" dirty="0" smtClean="0">
                <a:latin typeface="Baskerville Old Face" panose="02020602080505020303" pitchFamily="18" charset="0"/>
              </a:rPr>
              <a:t>Julio 2018</a:t>
            </a:r>
          </a:p>
          <a:p>
            <a:r>
              <a:rPr lang="es-CR" dirty="0" smtClean="0">
                <a:latin typeface="Baskerville Old Face" panose="02020602080505020303" pitchFamily="18" charset="0"/>
              </a:rPr>
              <a:t>Agosto 2018</a:t>
            </a:r>
          </a:p>
          <a:p>
            <a:r>
              <a:rPr lang="es-CR" dirty="0" smtClean="0">
                <a:latin typeface="Baskerville Old Face" panose="02020602080505020303" pitchFamily="18" charset="0"/>
              </a:rPr>
              <a:t>Setiembre 2018</a:t>
            </a:r>
          </a:p>
          <a:p>
            <a:r>
              <a:rPr lang="es-CR" dirty="0" smtClean="0">
                <a:latin typeface="Baskerville Old Face" panose="02020602080505020303" pitchFamily="18" charset="0"/>
              </a:rPr>
              <a:t>Octubre 2018</a:t>
            </a:r>
          </a:p>
          <a:p>
            <a:r>
              <a:rPr lang="es-CR" dirty="0" smtClean="0">
                <a:latin typeface="Baskerville Old Face" panose="02020602080505020303" pitchFamily="18" charset="0"/>
              </a:rPr>
              <a:t>Noviembre 2018</a:t>
            </a:r>
          </a:p>
          <a:p>
            <a:r>
              <a:rPr lang="es-CR" dirty="0" smtClean="0">
                <a:latin typeface="Baskerville Old Face" panose="02020602080505020303" pitchFamily="18" charset="0"/>
              </a:rPr>
              <a:t>Diciembre 2018</a:t>
            </a:r>
          </a:p>
          <a:p>
            <a:pPr marL="0" indent="0">
              <a:buNone/>
            </a:pPr>
            <a:endParaRPr lang="es-CR" dirty="0" smtClean="0">
              <a:latin typeface="Baskerville Old Face" panose="02020602080505020303" pitchFamily="18" charset="0"/>
            </a:endParaRPr>
          </a:p>
        </p:txBody>
      </p:sp>
      <p:pic>
        <p:nvPicPr>
          <p:cNvPr id="4" name="Picture 2" descr="cid:image002.png@01D323F7.4E31D7E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490" y="555500"/>
            <a:ext cx="1536654" cy="147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4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7646" y="282777"/>
            <a:ext cx="10646228" cy="6405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86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171" y="653142"/>
            <a:ext cx="10044319" cy="5863862"/>
          </a:xfrm>
          <a:prstGeom prst="rect">
            <a:avLst/>
          </a:prstGeom>
        </p:spPr>
      </p:pic>
      <p:pic>
        <p:nvPicPr>
          <p:cNvPr id="5" name="Picture 2" descr="cid:image002.png@01D323F7.4E31D7E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490" y="555500"/>
            <a:ext cx="1536654" cy="147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058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9716" y="555500"/>
            <a:ext cx="8900296" cy="6010216"/>
          </a:xfrm>
          <a:prstGeom prst="rect">
            <a:avLst/>
          </a:prstGeom>
        </p:spPr>
      </p:pic>
      <p:pic>
        <p:nvPicPr>
          <p:cNvPr id="5" name="Picture 2" descr="cid:image002.png@01D323F7.4E31D7E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490" y="555500"/>
            <a:ext cx="1536654" cy="1476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657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646</TotalTime>
  <Words>290</Words>
  <Application>Microsoft Office PowerPoint</Application>
  <PresentationFormat>Panorámica</PresentationFormat>
  <Paragraphs>49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Arial</vt:lpstr>
      <vt:lpstr>Bahnschrift Light</vt:lpstr>
      <vt:lpstr>Baskerville Old Face</vt:lpstr>
      <vt:lpstr>Book Antiqua</vt:lpstr>
      <vt:lpstr>Trebuchet MS</vt:lpstr>
      <vt:lpstr>Wingdings</vt:lpstr>
      <vt:lpstr>Berlín</vt:lpstr>
      <vt:lpstr> Comité de Servicio al  Cliente </vt:lpstr>
      <vt:lpstr>Misión del CSC </vt:lpstr>
      <vt:lpstr> Tratamiento de quejas </vt:lpstr>
      <vt:lpstr> Tratamiento de quejas </vt:lpstr>
      <vt:lpstr> Tratamiento de quejas: Comité de Servicio: </vt:lpstr>
      <vt:lpstr>Estadística de quejas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Comité de Servicio al  Cliente</dc:title>
  <dc:creator>Liz</dc:creator>
  <cp:lastModifiedBy>Liz</cp:lastModifiedBy>
  <cp:revision>31</cp:revision>
  <dcterms:created xsi:type="dcterms:W3CDTF">2018-06-27T22:47:39Z</dcterms:created>
  <dcterms:modified xsi:type="dcterms:W3CDTF">2018-12-13T20:10:58Z</dcterms:modified>
</cp:coreProperties>
</file>